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57" r:id="rId3"/>
    <p:sldId id="259" r:id="rId4"/>
    <p:sldId id="260" r:id="rId5"/>
    <p:sldId id="262" r:id="rId6"/>
    <p:sldId id="277" r:id="rId7"/>
    <p:sldId id="278" r:id="rId8"/>
    <p:sldId id="261" r:id="rId9"/>
    <p:sldId id="271" r:id="rId10"/>
    <p:sldId id="272" r:id="rId11"/>
    <p:sldId id="273" r:id="rId12"/>
    <p:sldId id="263" r:id="rId13"/>
    <p:sldId id="274" r:id="rId14"/>
    <p:sldId id="264" r:id="rId15"/>
    <p:sldId id="275" r:id="rId16"/>
    <p:sldId id="276" r:id="rId17"/>
    <p:sldId id="265" r:id="rId18"/>
    <p:sldId id="270" r:id="rId19"/>
  </p:sldIdLst>
  <p:sldSz cx="18288000" cy="10287000"/>
  <p:notesSz cx="6858000" cy="9144000"/>
  <p:embeddedFontLst>
    <p:embeddedFont>
      <p:font typeface="Montserrat" panose="00000500000000000000" pitchFamily="2" charset="0"/>
      <p:regular r:id="rId21"/>
      <p:bold r:id="rId22"/>
      <p:italic r:id="rId23"/>
      <p:boldItalic r:id="rId24"/>
    </p:embeddedFont>
    <p:embeddedFont>
      <p:font typeface="Montserrat Heavy" panose="020B0604020202020204" charset="0"/>
      <p:regular r:id="rId25"/>
    </p:embeddedFont>
    <p:embeddedFont>
      <p:font typeface="Montserrat Semi-Bold" panose="020B0604020202020204" charset="0"/>
      <p:regular r:id="rId26"/>
    </p:embeddedFont>
    <p:embeddedFont>
      <p:font typeface="Montserrat Ultra-Bold"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43" d="100"/>
          <a:sy n="43" d="100"/>
        </p:scale>
        <p:origin x="1378" y="43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A4C0BA-0C02-4EA0-BADF-92F9F4E3F9EC}" type="datetimeFigureOut">
              <a:rPr lang="en-IN" smtClean="0"/>
              <a:t>10-11-2025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82DE8D-1102-4382-ABA6-796128EA5068}" type="slidenum">
              <a:rPr lang="en-IN" smtClean="0"/>
              <a:t>‹#›</a:t>
            </a:fld>
            <a:endParaRPr lang="en-IN"/>
          </a:p>
        </p:txBody>
      </p:sp>
    </p:spTree>
    <p:extLst>
      <p:ext uri="{BB962C8B-B14F-4D97-AF65-F5344CB8AC3E}">
        <p14:creationId xmlns:p14="http://schemas.microsoft.com/office/powerpoint/2010/main" val="2714349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F82DE8D-1102-4382-ABA6-796128EA5068}" type="slidenum">
              <a:rPr lang="en-IN" smtClean="0"/>
              <a:t>4</a:t>
            </a:fld>
            <a:endParaRPr lang="en-IN"/>
          </a:p>
        </p:txBody>
      </p:sp>
    </p:spTree>
    <p:extLst>
      <p:ext uri="{BB962C8B-B14F-4D97-AF65-F5344CB8AC3E}">
        <p14:creationId xmlns:p14="http://schemas.microsoft.com/office/powerpoint/2010/main" val="260050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F82DE8D-1102-4382-ABA6-796128EA5068}" type="slidenum">
              <a:rPr lang="en-IN" smtClean="0"/>
              <a:t>5</a:t>
            </a:fld>
            <a:endParaRPr lang="en-IN"/>
          </a:p>
        </p:txBody>
      </p:sp>
    </p:spTree>
    <p:extLst>
      <p:ext uri="{BB962C8B-B14F-4D97-AF65-F5344CB8AC3E}">
        <p14:creationId xmlns:p14="http://schemas.microsoft.com/office/powerpoint/2010/main" val="2900826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F82DE8D-1102-4382-ABA6-796128EA5068}" type="slidenum">
              <a:rPr lang="en-IN" smtClean="0"/>
              <a:t>12</a:t>
            </a:fld>
            <a:endParaRPr lang="en-IN"/>
          </a:p>
        </p:txBody>
      </p:sp>
    </p:spTree>
    <p:extLst>
      <p:ext uri="{BB962C8B-B14F-4D97-AF65-F5344CB8AC3E}">
        <p14:creationId xmlns:p14="http://schemas.microsoft.com/office/powerpoint/2010/main" val="884525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3.sv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hyperlink" Target="https://streamlit.io/brand" TargetMode="External"/><Relationship Id="rId5" Type="http://schemas.openxmlformats.org/officeDocument/2006/relationships/image" Target="../media/image23.png"/><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5.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1.jpeg"/><Relationship Id="rId7" Type="http://schemas.openxmlformats.org/officeDocument/2006/relationships/image" Target="../media/image10.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hyperlink" Target="https://codelabs.developers.google.com/upskill-with-kaggle" TargetMode="External"/><Relationship Id="rId5" Type="http://schemas.openxmlformats.org/officeDocument/2006/relationships/image" Target="../media/image3.svg"/><Relationship Id="rId10"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hyperlink" Target="https://thenounproject.com/browse/icons/term/data-se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3.sv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8999" b="-8999"/>
            </a:stretch>
          </a:blipFill>
        </p:spPr>
      </p:sp>
      <p:grpSp>
        <p:nvGrpSpPr>
          <p:cNvPr id="3" name="Group 3"/>
          <p:cNvGrpSpPr/>
          <p:nvPr/>
        </p:nvGrpSpPr>
        <p:grpSpPr>
          <a:xfrm>
            <a:off x="-929857" y="-427373"/>
            <a:ext cx="13031377" cy="11141745"/>
            <a:chOff x="0" y="0"/>
            <a:chExt cx="3432132" cy="2934451"/>
          </a:xfrm>
        </p:grpSpPr>
        <p:sp>
          <p:nvSpPr>
            <p:cNvPr id="4" name="Freeform 4"/>
            <p:cNvSpPr/>
            <p:nvPr/>
          </p:nvSpPr>
          <p:spPr>
            <a:xfrm>
              <a:off x="0" y="0"/>
              <a:ext cx="3432132" cy="2934451"/>
            </a:xfrm>
            <a:custGeom>
              <a:avLst/>
              <a:gdLst/>
              <a:ahLst/>
              <a:cxnLst/>
              <a:rect l="l" t="t" r="r" b="b"/>
              <a:pathLst>
                <a:path w="3432132" h="2934451">
                  <a:moveTo>
                    <a:pt x="0" y="0"/>
                  </a:moveTo>
                  <a:lnTo>
                    <a:pt x="3432132" y="0"/>
                  </a:lnTo>
                  <a:lnTo>
                    <a:pt x="3432132" y="2934451"/>
                  </a:lnTo>
                  <a:lnTo>
                    <a:pt x="0" y="2934451"/>
                  </a:lnTo>
                  <a:close/>
                </a:path>
              </a:pathLst>
            </a:custGeom>
            <a:gradFill rotWithShape="1">
              <a:gsLst>
                <a:gs pos="0">
                  <a:srgbClr val="FFFFFF">
                    <a:alpha val="100000"/>
                  </a:srgbClr>
                </a:gs>
                <a:gs pos="50000">
                  <a:srgbClr val="FFFFFF">
                    <a:alpha val="100000"/>
                  </a:srgbClr>
                </a:gs>
                <a:gs pos="100000">
                  <a:srgbClr val="FFFFFF">
                    <a:alpha val="0"/>
                  </a:srgbClr>
                </a:gs>
              </a:gsLst>
              <a:lin ang="0"/>
            </a:gradFill>
          </p:spPr>
        </p:sp>
        <p:sp>
          <p:nvSpPr>
            <p:cNvPr id="5" name="TextBox 5"/>
            <p:cNvSpPr txBox="1"/>
            <p:nvPr/>
          </p:nvSpPr>
          <p:spPr>
            <a:xfrm>
              <a:off x="0" y="-38100"/>
              <a:ext cx="3432132" cy="2972551"/>
            </a:xfrm>
            <a:prstGeom prst="rect">
              <a:avLst/>
            </a:prstGeom>
          </p:spPr>
          <p:txBody>
            <a:bodyPr lIns="50800" tIns="50800" rIns="50800" bIns="50800" rtlCol="0" anchor="ctr"/>
            <a:lstStyle/>
            <a:p>
              <a:pPr algn="ctr">
                <a:lnSpc>
                  <a:spcPts val="2566"/>
                </a:lnSpc>
              </a:pPr>
              <a:endParaRPr/>
            </a:p>
          </p:txBody>
        </p:sp>
      </p:grpSp>
      <p:sp>
        <p:nvSpPr>
          <p:cNvPr id="6" name="TextBox 6"/>
          <p:cNvSpPr txBox="1"/>
          <p:nvPr/>
        </p:nvSpPr>
        <p:spPr>
          <a:xfrm>
            <a:off x="800986" y="4046989"/>
            <a:ext cx="9085491" cy="4017831"/>
          </a:xfrm>
          <a:prstGeom prst="rect">
            <a:avLst/>
          </a:prstGeom>
        </p:spPr>
        <p:txBody>
          <a:bodyPr wrap="square" lIns="0" tIns="0" rIns="0" bIns="0" rtlCol="0" anchor="t">
            <a:spAutoFit/>
          </a:bodyPr>
          <a:lstStyle/>
          <a:p>
            <a:pPr algn="l">
              <a:lnSpc>
                <a:spcPts val="10757"/>
              </a:lnSpc>
            </a:pPr>
            <a:r>
              <a:rPr lang="en-US" sz="6600" b="1" dirty="0">
                <a:solidFill>
                  <a:srgbClr val="000000"/>
                </a:solidFill>
                <a:latin typeface="Montserrat Semi-Bold"/>
                <a:ea typeface="Montserrat Semi-Bold"/>
                <a:cs typeface="Montserrat Semi-Bold"/>
                <a:sym typeface="Montserrat Semi-Bold"/>
              </a:rPr>
              <a:t>On-Time Shipment Prediction using AI/ML</a:t>
            </a:r>
          </a:p>
        </p:txBody>
      </p:sp>
      <p:sp>
        <p:nvSpPr>
          <p:cNvPr id="7" name="TextBox 7"/>
          <p:cNvSpPr txBox="1"/>
          <p:nvPr/>
        </p:nvSpPr>
        <p:spPr>
          <a:xfrm>
            <a:off x="838200" y="2729384"/>
            <a:ext cx="11470661" cy="1317605"/>
          </a:xfrm>
          <a:prstGeom prst="rect">
            <a:avLst/>
          </a:prstGeom>
        </p:spPr>
        <p:txBody>
          <a:bodyPr wrap="square" lIns="0" tIns="0" rIns="0" bIns="0" rtlCol="0" anchor="t">
            <a:spAutoFit/>
          </a:bodyPr>
          <a:lstStyle/>
          <a:p>
            <a:pPr algn="l">
              <a:lnSpc>
                <a:spcPts val="10757"/>
              </a:lnSpc>
            </a:pPr>
            <a:r>
              <a:rPr lang="en-US" sz="8800" b="1" dirty="0">
                <a:solidFill>
                  <a:srgbClr val="2C6AD3"/>
                </a:solidFill>
                <a:latin typeface="Montserrat Heavy"/>
                <a:ea typeface="Montserrat Heavy"/>
                <a:cs typeface="Montserrat Heavy"/>
                <a:sym typeface="Montserrat Heavy"/>
              </a:rPr>
              <a:t>SHIPMENT SURE</a:t>
            </a:r>
          </a:p>
        </p:txBody>
      </p:sp>
      <p:sp>
        <p:nvSpPr>
          <p:cNvPr id="8" name="Freeform 8"/>
          <p:cNvSpPr/>
          <p:nvPr/>
        </p:nvSpPr>
        <p:spPr>
          <a:xfrm>
            <a:off x="1711939" y="837362"/>
            <a:ext cx="520660" cy="332276"/>
          </a:xfrm>
          <a:custGeom>
            <a:avLst/>
            <a:gdLst/>
            <a:ahLst/>
            <a:cxnLst/>
            <a:rect l="l" t="t" r="r" b="b"/>
            <a:pathLst>
              <a:path w="520660" h="332276">
                <a:moveTo>
                  <a:pt x="0" y="0"/>
                </a:moveTo>
                <a:lnTo>
                  <a:pt x="520660" y="0"/>
                </a:lnTo>
                <a:lnTo>
                  <a:pt x="520660" y="332276"/>
                </a:lnTo>
                <a:lnTo>
                  <a:pt x="0" y="332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a:off x="15333339" y="8481535"/>
            <a:ext cx="846683" cy="484918"/>
          </a:xfrm>
          <a:custGeom>
            <a:avLst/>
            <a:gdLst/>
            <a:ahLst/>
            <a:cxnLst/>
            <a:rect l="l" t="t" r="r" b="b"/>
            <a:pathLst>
              <a:path w="846683" h="484918">
                <a:moveTo>
                  <a:pt x="0" y="0"/>
                </a:moveTo>
                <a:lnTo>
                  <a:pt x="846683" y="0"/>
                </a:lnTo>
                <a:lnTo>
                  <a:pt x="846683" y="484919"/>
                </a:lnTo>
                <a:lnTo>
                  <a:pt x="0" y="4849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TextBox 18">
            <a:extLst>
              <a:ext uri="{FF2B5EF4-FFF2-40B4-BE49-F238E27FC236}">
                <a16:creationId xmlns:a16="http://schemas.microsoft.com/office/drawing/2014/main" id="{3DF9BD1A-700F-B2C4-0187-BD3C463DC157}"/>
              </a:ext>
            </a:extLst>
          </p:cNvPr>
          <p:cNvSpPr txBox="1"/>
          <p:nvPr/>
        </p:nvSpPr>
        <p:spPr>
          <a:xfrm>
            <a:off x="2385436" y="905284"/>
            <a:ext cx="1924300" cy="461665"/>
          </a:xfrm>
          <a:prstGeom prst="rect">
            <a:avLst/>
          </a:prstGeom>
        </p:spPr>
        <p:txBody>
          <a:bodyPr lIns="0" tIns="0" rIns="0" bIns="0" rtlCol="0" anchor="t">
            <a:spAutoFit/>
          </a:bodyPr>
          <a:lstStyle/>
          <a:p>
            <a:pPr algn="l">
              <a:lnSpc>
                <a:spcPts val="1841"/>
              </a:lnSpc>
            </a:pPr>
            <a:r>
              <a:rPr lang="en-US" sz="1737" b="1" dirty="0">
                <a:solidFill>
                  <a:srgbClr val="000000"/>
                </a:solidFill>
                <a:latin typeface="Montserrat Semi-Bold"/>
                <a:ea typeface="Montserrat Semi-Bold"/>
                <a:cs typeface="Montserrat Semi-Bold"/>
                <a:sym typeface="Montserrat Semi-Bold"/>
              </a:rPr>
              <a:t>Shipment Sure</a:t>
            </a:r>
          </a:p>
          <a:p>
            <a:pPr algn="l">
              <a:lnSpc>
                <a:spcPts val="1841"/>
              </a:lnSpc>
            </a:pPr>
            <a:endParaRPr lang="en-US" sz="1737" b="1" dirty="0">
              <a:solidFill>
                <a:srgbClr val="000000"/>
              </a:solidFill>
              <a:latin typeface="Montserrat Semi-Bold"/>
              <a:ea typeface="Montserrat Semi-Bold"/>
              <a:cs typeface="Montserrat Semi-Bold"/>
              <a:sym typeface="Montserrat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684FE-18E3-0157-BF3B-EBC4153B489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247ADEE-0713-F330-5FE4-93E979557073}"/>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sp>
      <p:grpSp>
        <p:nvGrpSpPr>
          <p:cNvPr id="3" name="Group 3">
            <a:extLst>
              <a:ext uri="{FF2B5EF4-FFF2-40B4-BE49-F238E27FC236}">
                <a16:creationId xmlns:a16="http://schemas.microsoft.com/office/drawing/2014/main" id="{95A064E8-D9E4-CB55-357C-294BBFA9AC95}"/>
              </a:ext>
            </a:extLst>
          </p:cNvPr>
          <p:cNvGrpSpPr/>
          <p:nvPr/>
        </p:nvGrpSpPr>
        <p:grpSpPr>
          <a:xfrm rot="-10800000">
            <a:off x="8490952" y="-708339"/>
            <a:ext cx="13031377" cy="11141745"/>
            <a:chOff x="0" y="0"/>
            <a:chExt cx="3432132" cy="2934451"/>
          </a:xfrm>
        </p:grpSpPr>
        <p:sp>
          <p:nvSpPr>
            <p:cNvPr id="4" name="Freeform 4">
              <a:extLst>
                <a:ext uri="{FF2B5EF4-FFF2-40B4-BE49-F238E27FC236}">
                  <a16:creationId xmlns:a16="http://schemas.microsoft.com/office/drawing/2014/main" id="{20D6E8E8-2FF8-3218-6F42-A427101ED8B6}"/>
                </a:ext>
              </a:extLst>
            </p:cNvPr>
            <p:cNvSpPr/>
            <p:nvPr/>
          </p:nvSpPr>
          <p:spPr>
            <a:xfrm>
              <a:off x="0" y="0"/>
              <a:ext cx="3432132" cy="2934451"/>
            </a:xfrm>
            <a:custGeom>
              <a:avLst/>
              <a:gdLst/>
              <a:ahLst/>
              <a:cxnLst/>
              <a:rect l="l" t="t" r="r" b="b"/>
              <a:pathLst>
                <a:path w="3432132" h="2934451">
                  <a:moveTo>
                    <a:pt x="0" y="0"/>
                  </a:moveTo>
                  <a:lnTo>
                    <a:pt x="3432132" y="0"/>
                  </a:lnTo>
                  <a:lnTo>
                    <a:pt x="3432132" y="2934451"/>
                  </a:lnTo>
                  <a:lnTo>
                    <a:pt x="0" y="2934451"/>
                  </a:lnTo>
                  <a:close/>
                </a:path>
              </a:pathLst>
            </a:custGeom>
            <a:gradFill rotWithShape="1">
              <a:gsLst>
                <a:gs pos="0">
                  <a:srgbClr val="FFFFFF">
                    <a:alpha val="100000"/>
                  </a:srgbClr>
                </a:gs>
                <a:gs pos="50000">
                  <a:srgbClr val="FFFFFF">
                    <a:alpha val="100000"/>
                  </a:srgbClr>
                </a:gs>
                <a:gs pos="100000">
                  <a:srgbClr val="FFFFFF">
                    <a:alpha val="0"/>
                  </a:srgbClr>
                </a:gs>
              </a:gsLst>
              <a:lin ang="0"/>
            </a:gradFill>
          </p:spPr>
        </p:sp>
        <p:sp>
          <p:nvSpPr>
            <p:cNvPr id="5" name="TextBox 5">
              <a:extLst>
                <a:ext uri="{FF2B5EF4-FFF2-40B4-BE49-F238E27FC236}">
                  <a16:creationId xmlns:a16="http://schemas.microsoft.com/office/drawing/2014/main" id="{CB5A87B6-31A3-6A4F-0B55-7E8333E24378}"/>
                </a:ext>
              </a:extLst>
            </p:cNvPr>
            <p:cNvSpPr txBox="1"/>
            <p:nvPr/>
          </p:nvSpPr>
          <p:spPr>
            <a:xfrm>
              <a:off x="0" y="-38100"/>
              <a:ext cx="3432132" cy="2972551"/>
            </a:xfrm>
            <a:prstGeom prst="rect">
              <a:avLst/>
            </a:prstGeom>
          </p:spPr>
          <p:txBody>
            <a:bodyPr lIns="50800" tIns="50800" rIns="50800" bIns="50800" rtlCol="0" anchor="ctr"/>
            <a:lstStyle/>
            <a:p>
              <a:pPr algn="ctr">
                <a:lnSpc>
                  <a:spcPts val="2566"/>
                </a:lnSpc>
              </a:pPr>
              <a:endParaRPr/>
            </a:p>
          </p:txBody>
        </p:sp>
      </p:grpSp>
      <p:sp>
        <p:nvSpPr>
          <p:cNvPr id="6" name="Freeform 6">
            <a:extLst>
              <a:ext uri="{FF2B5EF4-FFF2-40B4-BE49-F238E27FC236}">
                <a16:creationId xmlns:a16="http://schemas.microsoft.com/office/drawing/2014/main" id="{592E6E14-D7EC-FD06-F0E4-62B02839BDFF}"/>
              </a:ext>
            </a:extLst>
          </p:cNvPr>
          <p:cNvSpPr/>
          <p:nvPr/>
        </p:nvSpPr>
        <p:spPr>
          <a:xfrm>
            <a:off x="1711939" y="837362"/>
            <a:ext cx="520660" cy="332276"/>
          </a:xfrm>
          <a:custGeom>
            <a:avLst/>
            <a:gdLst/>
            <a:ahLst/>
            <a:cxnLst/>
            <a:rect l="l" t="t" r="r" b="b"/>
            <a:pathLst>
              <a:path w="520660" h="332276">
                <a:moveTo>
                  <a:pt x="0" y="0"/>
                </a:moveTo>
                <a:lnTo>
                  <a:pt x="520660" y="0"/>
                </a:lnTo>
                <a:lnTo>
                  <a:pt x="520660" y="332276"/>
                </a:lnTo>
                <a:lnTo>
                  <a:pt x="0" y="332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a:extLst>
              <a:ext uri="{FF2B5EF4-FFF2-40B4-BE49-F238E27FC236}">
                <a16:creationId xmlns:a16="http://schemas.microsoft.com/office/drawing/2014/main" id="{1332FEF8-FFFC-A403-7E6B-693A20F0861C}"/>
              </a:ext>
            </a:extLst>
          </p:cNvPr>
          <p:cNvSpPr txBox="1"/>
          <p:nvPr/>
        </p:nvSpPr>
        <p:spPr>
          <a:xfrm>
            <a:off x="1376177" y="1395108"/>
            <a:ext cx="6290502" cy="1846659"/>
          </a:xfrm>
          <a:prstGeom prst="rect">
            <a:avLst/>
          </a:prstGeom>
        </p:spPr>
        <p:txBody>
          <a:bodyPr wrap="square" lIns="0" tIns="0" rIns="0" bIns="0" rtlCol="0" anchor="t">
            <a:spAutoFit/>
          </a:bodyPr>
          <a:lstStyle/>
          <a:p>
            <a:pPr algn="l">
              <a:lnSpc>
                <a:spcPts val="7175"/>
              </a:lnSpc>
            </a:pPr>
            <a:r>
              <a:rPr lang="en-US" sz="6600" b="1" dirty="0">
                <a:solidFill>
                  <a:srgbClr val="000000"/>
                </a:solidFill>
                <a:latin typeface="Montserrat Semi-Bold"/>
                <a:ea typeface="Montserrat Semi-Bold"/>
                <a:cs typeface="Montserrat Semi-Bold"/>
                <a:sym typeface="Montserrat Semi-Bold"/>
              </a:rPr>
              <a:t>Model Development</a:t>
            </a:r>
          </a:p>
        </p:txBody>
      </p:sp>
      <p:sp>
        <p:nvSpPr>
          <p:cNvPr id="10" name="TextBox 10">
            <a:extLst>
              <a:ext uri="{FF2B5EF4-FFF2-40B4-BE49-F238E27FC236}">
                <a16:creationId xmlns:a16="http://schemas.microsoft.com/office/drawing/2014/main" id="{1841FF0D-E9C5-C3E9-826B-98756B687117}"/>
              </a:ext>
            </a:extLst>
          </p:cNvPr>
          <p:cNvSpPr txBox="1"/>
          <p:nvPr/>
        </p:nvSpPr>
        <p:spPr>
          <a:xfrm>
            <a:off x="2385436" y="905284"/>
            <a:ext cx="1924300" cy="245029"/>
          </a:xfrm>
          <a:prstGeom prst="rect">
            <a:avLst/>
          </a:prstGeom>
        </p:spPr>
        <p:txBody>
          <a:bodyPr lIns="0" tIns="0" rIns="0" bIns="0" rtlCol="0" anchor="t">
            <a:spAutoFit/>
          </a:bodyPr>
          <a:lstStyle/>
          <a:p>
            <a:pPr algn="l">
              <a:lnSpc>
                <a:spcPts val="1841"/>
              </a:lnSpc>
            </a:pPr>
            <a:r>
              <a:rPr lang="en-US" sz="1737" b="1">
                <a:solidFill>
                  <a:srgbClr val="000000"/>
                </a:solidFill>
                <a:latin typeface="Montserrat Semi-Bold"/>
                <a:ea typeface="Montserrat Semi-Bold"/>
                <a:cs typeface="Montserrat Semi-Bold"/>
                <a:sym typeface="Montserrat Semi-Bold"/>
              </a:rPr>
              <a:t>Studio Shodwe</a:t>
            </a:r>
          </a:p>
        </p:txBody>
      </p:sp>
      <p:grpSp>
        <p:nvGrpSpPr>
          <p:cNvPr id="17" name="Group 17">
            <a:extLst>
              <a:ext uri="{FF2B5EF4-FFF2-40B4-BE49-F238E27FC236}">
                <a16:creationId xmlns:a16="http://schemas.microsoft.com/office/drawing/2014/main" id="{5A5DAC52-F80A-4B99-9652-21340041C736}"/>
              </a:ext>
            </a:extLst>
          </p:cNvPr>
          <p:cNvGrpSpPr/>
          <p:nvPr/>
        </p:nvGrpSpPr>
        <p:grpSpPr>
          <a:xfrm>
            <a:off x="-1601932" y="8092501"/>
            <a:ext cx="3102905" cy="3102905"/>
            <a:chOff x="0" y="0"/>
            <a:chExt cx="812800" cy="812800"/>
          </a:xfrm>
        </p:grpSpPr>
        <p:sp>
          <p:nvSpPr>
            <p:cNvPr id="18" name="Freeform 18">
              <a:extLst>
                <a:ext uri="{FF2B5EF4-FFF2-40B4-BE49-F238E27FC236}">
                  <a16:creationId xmlns:a16="http://schemas.microsoft.com/office/drawing/2014/main" id="{E95C9C9F-A03F-BD93-5721-0E3B07DC85F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2C05F2"/>
              </a:solidFill>
              <a:prstDash val="solid"/>
              <a:miter/>
            </a:ln>
          </p:spPr>
        </p:sp>
        <p:sp>
          <p:nvSpPr>
            <p:cNvPr id="19" name="TextBox 19">
              <a:extLst>
                <a:ext uri="{FF2B5EF4-FFF2-40B4-BE49-F238E27FC236}">
                  <a16:creationId xmlns:a16="http://schemas.microsoft.com/office/drawing/2014/main" id="{EFA6EF74-0570-A8D0-9607-7BF261881763}"/>
                </a:ext>
              </a:extLst>
            </p:cNvPr>
            <p:cNvSpPr txBox="1"/>
            <p:nvPr/>
          </p:nvSpPr>
          <p:spPr>
            <a:xfrm>
              <a:off x="76200" y="95250"/>
              <a:ext cx="660400" cy="641350"/>
            </a:xfrm>
            <a:prstGeom prst="rect">
              <a:avLst/>
            </a:prstGeom>
          </p:spPr>
          <p:txBody>
            <a:bodyPr lIns="50800" tIns="50800" rIns="50800" bIns="50800" rtlCol="0" anchor="ctr"/>
            <a:lstStyle/>
            <a:p>
              <a:pPr algn="ctr">
                <a:lnSpc>
                  <a:spcPts val="1841"/>
                </a:lnSpc>
              </a:pPr>
              <a:endParaRPr/>
            </a:p>
          </p:txBody>
        </p:sp>
      </p:grpSp>
      <p:grpSp>
        <p:nvGrpSpPr>
          <p:cNvPr id="20" name="Group 20">
            <a:extLst>
              <a:ext uri="{FF2B5EF4-FFF2-40B4-BE49-F238E27FC236}">
                <a16:creationId xmlns:a16="http://schemas.microsoft.com/office/drawing/2014/main" id="{13FA7C31-CB09-65C2-5939-B7FA9BBDDFCF}"/>
              </a:ext>
            </a:extLst>
          </p:cNvPr>
          <p:cNvGrpSpPr/>
          <p:nvPr/>
        </p:nvGrpSpPr>
        <p:grpSpPr>
          <a:xfrm>
            <a:off x="16476765" y="-401139"/>
            <a:ext cx="3102905" cy="3102905"/>
            <a:chOff x="0" y="0"/>
            <a:chExt cx="812800" cy="812800"/>
          </a:xfrm>
        </p:grpSpPr>
        <p:sp>
          <p:nvSpPr>
            <p:cNvPr id="21" name="Freeform 21">
              <a:extLst>
                <a:ext uri="{FF2B5EF4-FFF2-40B4-BE49-F238E27FC236}">
                  <a16:creationId xmlns:a16="http://schemas.microsoft.com/office/drawing/2014/main" id="{2B935A70-802A-2EBF-6442-8935711A786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2C05F2"/>
              </a:solidFill>
              <a:prstDash val="solid"/>
              <a:miter/>
            </a:ln>
          </p:spPr>
        </p:sp>
        <p:sp>
          <p:nvSpPr>
            <p:cNvPr id="22" name="TextBox 22">
              <a:extLst>
                <a:ext uri="{FF2B5EF4-FFF2-40B4-BE49-F238E27FC236}">
                  <a16:creationId xmlns:a16="http://schemas.microsoft.com/office/drawing/2014/main" id="{3D4ECB03-1833-51E5-CC88-66B5ACD306B1}"/>
                </a:ext>
              </a:extLst>
            </p:cNvPr>
            <p:cNvSpPr txBox="1"/>
            <p:nvPr/>
          </p:nvSpPr>
          <p:spPr>
            <a:xfrm>
              <a:off x="76200" y="95250"/>
              <a:ext cx="660400" cy="641350"/>
            </a:xfrm>
            <a:prstGeom prst="rect">
              <a:avLst/>
            </a:prstGeom>
          </p:spPr>
          <p:txBody>
            <a:bodyPr lIns="50800" tIns="50800" rIns="50800" bIns="50800" rtlCol="0" anchor="ctr"/>
            <a:lstStyle/>
            <a:p>
              <a:pPr algn="ctr">
                <a:lnSpc>
                  <a:spcPts val="1841"/>
                </a:lnSpc>
              </a:pPr>
              <a:endParaRPr/>
            </a:p>
          </p:txBody>
        </p:sp>
      </p:grpSp>
      <p:sp>
        <p:nvSpPr>
          <p:cNvPr id="23" name="TextBox 23">
            <a:extLst>
              <a:ext uri="{FF2B5EF4-FFF2-40B4-BE49-F238E27FC236}">
                <a16:creationId xmlns:a16="http://schemas.microsoft.com/office/drawing/2014/main" id="{DE7D7E72-5422-3864-13E5-DCC1CF54FB42}"/>
              </a:ext>
            </a:extLst>
          </p:cNvPr>
          <p:cNvSpPr txBox="1"/>
          <p:nvPr/>
        </p:nvSpPr>
        <p:spPr>
          <a:xfrm>
            <a:off x="2667623" y="3964765"/>
            <a:ext cx="6096213" cy="415184"/>
          </a:xfrm>
          <a:prstGeom prst="rect">
            <a:avLst/>
          </a:prstGeom>
        </p:spPr>
        <p:txBody>
          <a:bodyPr lIns="0" tIns="0" rIns="0" bIns="0" rtlCol="0" anchor="t">
            <a:spAutoFit/>
          </a:bodyPr>
          <a:lstStyle/>
          <a:p>
            <a:pPr algn="l">
              <a:lnSpc>
                <a:spcPts val="3172"/>
              </a:lnSpc>
            </a:pPr>
            <a:r>
              <a:rPr lang="en-US" sz="2992" b="1" dirty="0">
                <a:solidFill>
                  <a:srgbClr val="2C05F2"/>
                </a:solidFill>
                <a:latin typeface="Montserrat Ultra-Bold"/>
                <a:ea typeface="Montserrat Ultra-Bold"/>
                <a:cs typeface="Montserrat Ultra-Bold"/>
                <a:sym typeface="Montserrat Ultra-Bold"/>
              </a:rPr>
              <a:t>Model Selection</a:t>
            </a:r>
          </a:p>
        </p:txBody>
      </p:sp>
      <p:grpSp>
        <p:nvGrpSpPr>
          <p:cNvPr id="24" name="Group 24">
            <a:extLst>
              <a:ext uri="{FF2B5EF4-FFF2-40B4-BE49-F238E27FC236}">
                <a16:creationId xmlns:a16="http://schemas.microsoft.com/office/drawing/2014/main" id="{A8F2C9D0-0B75-3A50-CCBE-F5D49EEE57A2}"/>
              </a:ext>
            </a:extLst>
          </p:cNvPr>
          <p:cNvGrpSpPr/>
          <p:nvPr/>
        </p:nvGrpSpPr>
        <p:grpSpPr>
          <a:xfrm>
            <a:off x="1569145" y="3785323"/>
            <a:ext cx="663454" cy="663454"/>
            <a:chOff x="0" y="0"/>
            <a:chExt cx="812800" cy="812800"/>
          </a:xfrm>
        </p:grpSpPr>
        <p:sp>
          <p:nvSpPr>
            <p:cNvPr id="25" name="Freeform 25">
              <a:extLst>
                <a:ext uri="{FF2B5EF4-FFF2-40B4-BE49-F238E27FC236}">
                  <a16:creationId xmlns:a16="http://schemas.microsoft.com/office/drawing/2014/main" id="{F752C453-85E8-7C12-0213-9E6A3BD10BB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00025" cap="sq">
              <a:solidFill>
                <a:srgbClr val="2C05F2"/>
              </a:solidFill>
              <a:prstDash val="solid"/>
              <a:miter/>
            </a:ln>
          </p:spPr>
        </p:sp>
        <p:sp>
          <p:nvSpPr>
            <p:cNvPr id="26" name="TextBox 26">
              <a:extLst>
                <a:ext uri="{FF2B5EF4-FFF2-40B4-BE49-F238E27FC236}">
                  <a16:creationId xmlns:a16="http://schemas.microsoft.com/office/drawing/2014/main" id="{7C6027D1-07C5-092C-B47F-B458CBB14D09}"/>
                </a:ext>
              </a:extLst>
            </p:cNvPr>
            <p:cNvSpPr txBox="1"/>
            <p:nvPr/>
          </p:nvSpPr>
          <p:spPr>
            <a:xfrm>
              <a:off x="76200" y="95250"/>
              <a:ext cx="660400" cy="641350"/>
            </a:xfrm>
            <a:prstGeom prst="rect">
              <a:avLst/>
            </a:prstGeom>
          </p:spPr>
          <p:txBody>
            <a:bodyPr lIns="50800" tIns="50800" rIns="50800" bIns="50800" rtlCol="0" anchor="ctr"/>
            <a:lstStyle/>
            <a:p>
              <a:pPr algn="ctr">
                <a:lnSpc>
                  <a:spcPts val="1841"/>
                </a:lnSpc>
              </a:pPr>
              <a:endParaRPr/>
            </a:p>
          </p:txBody>
        </p:sp>
      </p:grpSp>
      <p:sp>
        <p:nvSpPr>
          <p:cNvPr id="27" name="TextBox 27">
            <a:extLst>
              <a:ext uri="{FF2B5EF4-FFF2-40B4-BE49-F238E27FC236}">
                <a16:creationId xmlns:a16="http://schemas.microsoft.com/office/drawing/2014/main" id="{5C3F8B22-B25D-BF36-0CBA-FFEA7811FB5B}"/>
              </a:ext>
            </a:extLst>
          </p:cNvPr>
          <p:cNvSpPr txBox="1"/>
          <p:nvPr/>
        </p:nvSpPr>
        <p:spPr>
          <a:xfrm>
            <a:off x="3445929" y="4448777"/>
            <a:ext cx="6933550" cy="1555426"/>
          </a:xfrm>
          <a:prstGeom prst="rect">
            <a:avLst/>
          </a:prstGeom>
        </p:spPr>
        <p:txBody>
          <a:bodyPr lIns="0" tIns="0" rIns="0" bIns="0" rtlCol="0" anchor="t">
            <a:spAutoFit/>
          </a:bodyPr>
          <a:lstStyle/>
          <a:p>
            <a:pPr algn="l">
              <a:lnSpc>
                <a:spcPts val="2363"/>
              </a:lnSpc>
            </a:pPr>
            <a:r>
              <a:rPr lang="en-IN" sz="2800" dirty="0"/>
              <a:t>Implemented multiple machine learning algorithms including </a:t>
            </a:r>
            <a:r>
              <a:rPr lang="en-IN" sz="2800" b="1" dirty="0"/>
              <a:t>Logistic Regression, Random Forest, </a:t>
            </a:r>
            <a:r>
              <a:rPr lang="en-IN" sz="2800" b="1" dirty="0" err="1"/>
              <a:t>XGBoost</a:t>
            </a:r>
            <a:r>
              <a:rPr lang="en-IN" sz="2800" b="1" dirty="0"/>
              <a:t>, KNN, Decision Tree, Naïve Bayes, SVM, </a:t>
            </a:r>
            <a:r>
              <a:rPr lang="en-IN" sz="2800" b="1" dirty="0" err="1"/>
              <a:t>LightGBM</a:t>
            </a:r>
            <a:r>
              <a:rPr lang="en-IN" sz="2800" b="1" dirty="0"/>
              <a:t>,</a:t>
            </a:r>
            <a:r>
              <a:rPr lang="en-IN" sz="2800" dirty="0"/>
              <a:t> and </a:t>
            </a:r>
            <a:r>
              <a:rPr lang="en-IN" sz="2800" b="1" dirty="0" err="1"/>
              <a:t>CatBoost</a:t>
            </a:r>
            <a:r>
              <a:rPr lang="en-IN" sz="2800" dirty="0"/>
              <a:t> for classification.</a:t>
            </a:r>
            <a:endParaRPr lang="en-US" sz="2400" dirty="0">
              <a:solidFill>
                <a:srgbClr val="000000"/>
              </a:solidFill>
              <a:latin typeface="Montserrat"/>
              <a:ea typeface="Montserrat"/>
              <a:cs typeface="Montserrat"/>
              <a:sym typeface="Montserrat"/>
            </a:endParaRPr>
          </a:p>
        </p:txBody>
      </p:sp>
      <p:sp>
        <p:nvSpPr>
          <p:cNvPr id="28" name="TextBox 28">
            <a:extLst>
              <a:ext uri="{FF2B5EF4-FFF2-40B4-BE49-F238E27FC236}">
                <a16:creationId xmlns:a16="http://schemas.microsoft.com/office/drawing/2014/main" id="{7E125224-7586-E614-19AC-A8F345910CF8}"/>
              </a:ext>
            </a:extLst>
          </p:cNvPr>
          <p:cNvSpPr txBox="1"/>
          <p:nvPr/>
        </p:nvSpPr>
        <p:spPr>
          <a:xfrm>
            <a:off x="2667622" y="6265105"/>
            <a:ext cx="6096213" cy="415184"/>
          </a:xfrm>
          <a:prstGeom prst="rect">
            <a:avLst/>
          </a:prstGeom>
        </p:spPr>
        <p:txBody>
          <a:bodyPr lIns="0" tIns="0" rIns="0" bIns="0" rtlCol="0" anchor="t">
            <a:spAutoFit/>
          </a:bodyPr>
          <a:lstStyle/>
          <a:p>
            <a:pPr algn="l">
              <a:lnSpc>
                <a:spcPts val="3172"/>
              </a:lnSpc>
            </a:pPr>
            <a:r>
              <a:rPr lang="en-US" sz="2992" b="1" dirty="0">
                <a:solidFill>
                  <a:srgbClr val="2C05F2"/>
                </a:solidFill>
                <a:latin typeface="Montserrat Ultra-Bold"/>
                <a:ea typeface="Montserrat Ultra-Bold"/>
                <a:cs typeface="Montserrat Ultra-Bold"/>
                <a:sym typeface="Montserrat Ultra-Bold"/>
              </a:rPr>
              <a:t>Training and Testing</a:t>
            </a:r>
          </a:p>
        </p:txBody>
      </p:sp>
      <p:grpSp>
        <p:nvGrpSpPr>
          <p:cNvPr id="29" name="Group 29">
            <a:extLst>
              <a:ext uri="{FF2B5EF4-FFF2-40B4-BE49-F238E27FC236}">
                <a16:creationId xmlns:a16="http://schemas.microsoft.com/office/drawing/2014/main" id="{D7A32DBC-8C77-CD9A-DC35-37E81AA26822}"/>
              </a:ext>
            </a:extLst>
          </p:cNvPr>
          <p:cNvGrpSpPr/>
          <p:nvPr/>
        </p:nvGrpSpPr>
        <p:grpSpPr>
          <a:xfrm>
            <a:off x="1569145" y="6100929"/>
            <a:ext cx="663454" cy="663454"/>
            <a:chOff x="0" y="0"/>
            <a:chExt cx="812800" cy="812800"/>
          </a:xfrm>
        </p:grpSpPr>
        <p:sp>
          <p:nvSpPr>
            <p:cNvPr id="30" name="Freeform 30">
              <a:extLst>
                <a:ext uri="{FF2B5EF4-FFF2-40B4-BE49-F238E27FC236}">
                  <a16:creationId xmlns:a16="http://schemas.microsoft.com/office/drawing/2014/main" id="{A7ED8768-44BB-58E1-6FB9-ED0495BA2BF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00025" cap="sq">
              <a:solidFill>
                <a:srgbClr val="2C05F2"/>
              </a:solidFill>
              <a:prstDash val="solid"/>
              <a:miter/>
            </a:ln>
          </p:spPr>
        </p:sp>
        <p:sp>
          <p:nvSpPr>
            <p:cNvPr id="31" name="TextBox 31">
              <a:extLst>
                <a:ext uri="{FF2B5EF4-FFF2-40B4-BE49-F238E27FC236}">
                  <a16:creationId xmlns:a16="http://schemas.microsoft.com/office/drawing/2014/main" id="{DE5AE258-B52F-32CB-3253-98F002E04412}"/>
                </a:ext>
              </a:extLst>
            </p:cNvPr>
            <p:cNvSpPr txBox="1"/>
            <p:nvPr/>
          </p:nvSpPr>
          <p:spPr>
            <a:xfrm>
              <a:off x="76200" y="95250"/>
              <a:ext cx="660400" cy="641350"/>
            </a:xfrm>
            <a:prstGeom prst="rect">
              <a:avLst/>
            </a:prstGeom>
          </p:spPr>
          <p:txBody>
            <a:bodyPr lIns="50800" tIns="50800" rIns="50800" bIns="50800" rtlCol="0" anchor="ctr"/>
            <a:lstStyle/>
            <a:p>
              <a:pPr algn="ctr">
                <a:lnSpc>
                  <a:spcPts val="1841"/>
                </a:lnSpc>
              </a:pPr>
              <a:endParaRPr/>
            </a:p>
          </p:txBody>
        </p:sp>
      </p:grpSp>
      <p:sp>
        <p:nvSpPr>
          <p:cNvPr id="32" name="TextBox 32">
            <a:extLst>
              <a:ext uri="{FF2B5EF4-FFF2-40B4-BE49-F238E27FC236}">
                <a16:creationId xmlns:a16="http://schemas.microsoft.com/office/drawing/2014/main" id="{3A97B315-8C48-5E5F-2F92-28A4CA9BCC24}"/>
              </a:ext>
            </a:extLst>
          </p:cNvPr>
          <p:cNvSpPr txBox="1"/>
          <p:nvPr/>
        </p:nvSpPr>
        <p:spPr>
          <a:xfrm>
            <a:off x="3429951" y="7081428"/>
            <a:ext cx="6965505" cy="953210"/>
          </a:xfrm>
          <a:prstGeom prst="rect">
            <a:avLst/>
          </a:prstGeom>
        </p:spPr>
        <p:txBody>
          <a:bodyPr wrap="square" lIns="0" tIns="0" rIns="0" bIns="0" rtlCol="0" anchor="t">
            <a:spAutoFit/>
          </a:bodyPr>
          <a:lstStyle/>
          <a:p>
            <a:pPr algn="l">
              <a:lnSpc>
                <a:spcPts val="2363"/>
              </a:lnSpc>
            </a:pPr>
            <a:r>
              <a:rPr lang="en-US" sz="2800" dirty="0"/>
              <a:t>Trained models using the </a:t>
            </a:r>
            <a:r>
              <a:rPr lang="en-US" sz="2800" b="1" dirty="0"/>
              <a:t>training dataset (80%)</a:t>
            </a:r>
            <a:r>
              <a:rPr lang="en-US" sz="2800" dirty="0"/>
              <a:t> and evaluated performance on the </a:t>
            </a:r>
            <a:r>
              <a:rPr lang="en-US" sz="2800" b="1" dirty="0"/>
              <a:t>testing and validation sets</a:t>
            </a:r>
            <a:r>
              <a:rPr lang="en-US" sz="2800" dirty="0"/>
              <a:t> for reliability.</a:t>
            </a:r>
            <a:endParaRPr lang="en-US" sz="2400" dirty="0">
              <a:solidFill>
                <a:srgbClr val="000000"/>
              </a:solidFill>
              <a:latin typeface="Montserrat"/>
              <a:ea typeface="Montserrat"/>
              <a:cs typeface="Montserrat"/>
              <a:sym typeface="Montserrat"/>
            </a:endParaRPr>
          </a:p>
        </p:txBody>
      </p:sp>
    </p:spTree>
    <p:extLst>
      <p:ext uri="{BB962C8B-B14F-4D97-AF65-F5344CB8AC3E}">
        <p14:creationId xmlns:p14="http://schemas.microsoft.com/office/powerpoint/2010/main" val="3828563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DCC893-6B05-48E5-C218-817D377F579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F4F2830-2A6F-2A50-6AEB-6CE282C5825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sp>
      <p:grpSp>
        <p:nvGrpSpPr>
          <p:cNvPr id="3" name="Group 3">
            <a:extLst>
              <a:ext uri="{FF2B5EF4-FFF2-40B4-BE49-F238E27FC236}">
                <a16:creationId xmlns:a16="http://schemas.microsoft.com/office/drawing/2014/main" id="{226B89C9-1B41-2AEC-0DA7-12996735C57B}"/>
              </a:ext>
            </a:extLst>
          </p:cNvPr>
          <p:cNvGrpSpPr/>
          <p:nvPr/>
        </p:nvGrpSpPr>
        <p:grpSpPr>
          <a:xfrm rot="-10800000">
            <a:off x="8490952" y="-708339"/>
            <a:ext cx="13031377" cy="11141745"/>
            <a:chOff x="0" y="0"/>
            <a:chExt cx="3432132" cy="2934451"/>
          </a:xfrm>
        </p:grpSpPr>
        <p:sp>
          <p:nvSpPr>
            <p:cNvPr id="4" name="Freeform 4">
              <a:extLst>
                <a:ext uri="{FF2B5EF4-FFF2-40B4-BE49-F238E27FC236}">
                  <a16:creationId xmlns:a16="http://schemas.microsoft.com/office/drawing/2014/main" id="{1EA65BC9-6255-8C5E-6C42-30252D87D711}"/>
                </a:ext>
              </a:extLst>
            </p:cNvPr>
            <p:cNvSpPr/>
            <p:nvPr/>
          </p:nvSpPr>
          <p:spPr>
            <a:xfrm>
              <a:off x="0" y="0"/>
              <a:ext cx="3432132" cy="2934451"/>
            </a:xfrm>
            <a:custGeom>
              <a:avLst/>
              <a:gdLst/>
              <a:ahLst/>
              <a:cxnLst/>
              <a:rect l="l" t="t" r="r" b="b"/>
              <a:pathLst>
                <a:path w="3432132" h="2934451">
                  <a:moveTo>
                    <a:pt x="0" y="0"/>
                  </a:moveTo>
                  <a:lnTo>
                    <a:pt x="3432132" y="0"/>
                  </a:lnTo>
                  <a:lnTo>
                    <a:pt x="3432132" y="2934451"/>
                  </a:lnTo>
                  <a:lnTo>
                    <a:pt x="0" y="2934451"/>
                  </a:lnTo>
                  <a:close/>
                </a:path>
              </a:pathLst>
            </a:custGeom>
            <a:gradFill rotWithShape="1">
              <a:gsLst>
                <a:gs pos="0">
                  <a:srgbClr val="FFFFFF">
                    <a:alpha val="100000"/>
                  </a:srgbClr>
                </a:gs>
                <a:gs pos="50000">
                  <a:srgbClr val="FFFFFF">
                    <a:alpha val="100000"/>
                  </a:srgbClr>
                </a:gs>
                <a:gs pos="100000">
                  <a:srgbClr val="FFFFFF">
                    <a:alpha val="0"/>
                  </a:srgbClr>
                </a:gs>
              </a:gsLst>
              <a:lin ang="0"/>
            </a:gradFill>
          </p:spPr>
          <p:txBody>
            <a:bodyPr/>
            <a:lstStyle/>
            <a:p>
              <a:endParaRPr lang="en-IN" dirty="0"/>
            </a:p>
          </p:txBody>
        </p:sp>
        <p:sp>
          <p:nvSpPr>
            <p:cNvPr id="5" name="TextBox 5">
              <a:extLst>
                <a:ext uri="{FF2B5EF4-FFF2-40B4-BE49-F238E27FC236}">
                  <a16:creationId xmlns:a16="http://schemas.microsoft.com/office/drawing/2014/main" id="{217A2254-7A74-23E4-C4F3-EF2191BD69FF}"/>
                </a:ext>
              </a:extLst>
            </p:cNvPr>
            <p:cNvSpPr txBox="1"/>
            <p:nvPr/>
          </p:nvSpPr>
          <p:spPr>
            <a:xfrm>
              <a:off x="0" y="-38100"/>
              <a:ext cx="3432132" cy="2972551"/>
            </a:xfrm>
            <a:prstGeom prst="rect">
              <a:avLst/>
            </a:prstGeom>
          </p:spPr>
          <p:txBody>
            <a:bodyPr lIns="50800" tIns="50800" rIns="50800" bIns="50800" rtlCol="0" anchor="ctr"/>
            <a:lstStyle/>
            <a:p>
              <a:pPr algn="ctr">
                <a:lnSpc>
                  <a:spcPts val="2566"/>
                </a:lnSpc>
              </a:pPr>
              <a:endParaRPr/>
            </a:p>
          </p:txBody>
        </p:sp>
      </p:grpSp>
      <p:sp>
        <p:nvSpPr>
          <p:cNvPr id="6" name="Freeform 6">
            <a:extLst>
              <a:ext uri="{FF2B5EF4-FFF2-40B4-BE49-F238E27FC236}">
                <a16:creationId xmlns:a16="http://schemas.microsoft.com/office/drawing/2014/main" id="{D11CC967-4D1A-E7EE-DA0F-8335B41C8526}"/>
              </a:ext>
            </a:extLst>
          </p:cNvPr>
          <p:cNvSpPr/>
          <p:nvPr/>
        </p:nvSpPr>
        <p:spPr>
          <a:xfrm>
            <a:off x="1711939" y="837362"/>
            <a:ext cx="520660" cy="332276"/>
          </a:xfrm>
          <a:custGeom>
            <a:avLst/>
            <a:gdLst/>
            <a:ahLst/>
            <a:cxnLst/>
            <a:rect l="l" t="t" r="r" b="b"/>
            <a:pathLst>
              <a:path w="520660" h="332276">
                <a:moveTo>
                  <a:pt x="0" y="0"/>
                </a:moveTo>
                <a:lnTo>
                  <a:pt x="520660" y="0"/>
                </a:lnTo>
                <a:lnTo>
                  <a:pt x="520660" y="332276"/>
                </a:lnTo>
                <a:lnTo>
                  <a:pt x="0" y="332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a:extLst>
              <a:ext uri="{FF2B5EF4-FFF2-40B4-BE49-F238E27FC236}">
                <a16:creationId xmlns:a16="http://schemas.microsoft.com/office/drawing/2014/main" id="{C99253C0-A9B1-2EDA-1D7E-8333E302EF23}"/>
              </a:ext>
            </a:extLst>
          </p:cNvPr>
          <p:cNvSpPr txBox="1"/>
          <p:nvPr/>
        </p:nvSpPr>
        <p:spPr>
          <a:xfrm>
            <a:off x="2385436" y="905284"/>
            <a:ext cx="1924300" cy="245029"/>
          </a:xfrm>
          <a:prstGeom prst="rect">
            <a:avLst/>
          </a:prstGeom>
        </p:spPr>
        <p:txBody>
          <a:bodyPr lIns="0" tIns="0" rIns="0" bIns="0" rtlCol="0" anchor="t">
            <a:spAutoFit/>
          </a:bodyPr>
          <a:lstStyle/>
          <a:p>
            <a:pPr algn="l">
              <a:lnSpc>
                <a:spcPts val="1841"/>
              </a:lnSpc>
            </a:pPr>
            <a:r>
              <a:rPr lang="en-US" sz="1737" b="1">
                <a:solidFill>
                  <a:srgbClr val="000000"/>
                </a:solidFill>
                <a:latin typeface="Montserrat Semi-Bold"/>
                <a:ea typeface="Montserrat Semi-Bold"/>
                <a:cs typeface="Montserrat Semi-Bold"/>
                <a:sym typeface="Montserrat Semi-Bold"/>
              </a:rPr>
              <a:t>Studio Shodwe</a:t>
            </a:r>
          </a:p>
        </p:txBody>
      </p:sp>
      <p:grpSp>
        <p:nvGrpSpPr>
          <p:cNvPr id="17" name="Group 17">
            <a:extLst>
              <a:ext uri="{FF2B5EF4-FFF2-40B4-BE49-F238E27FC236}">
                <a16:creationId xmlns:a16="http://schemas.microsoft.com/office/drawing/2014/main" id="{A29FCAC2-E838-F91E-58EA-D374853A0FA8}"/>
              </a:ext>
            </a:extLst>
          </p:cNvPr>
          <p:cNvGrpSpPr/>
          <p:nvPr/>
        </p:nvGrpSpPr>
        <p:grpSpPr>
          <a:xfrm>
            <a:off x="-1601932" y="8092501"/>
            <a:ext cx="3102905" cy="3102905"/>
            <a:chOff x="0" y="0"/>
            <a:chExt cx="812800" cy="812800"/>
          </a:xfrm>
        </p:grpSpPr>
        <p:sp>
          <p:nvSpPr>
            <p:cNvPr id="18" name="Freeform 18">
              <a:extLst>
                <a:ext uri="{FF2B5EF4-FFF2-40B4-BE49-F238E27FC236}">
                  <a16:creationId xmlns:a16="http://schemas.microsoft.com/office/drawing/2014/main" id="{6D2AFB57-0767-61BC-E8C1-60FF8614E42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2C05F2"/>
              </a:solidFill>
              <a:prstDash val="solid"/>
              <a:miter/>
            </a:ln>
          </p:spPr>
        </p:sp>
        <p:sp>
          <p:nvSpPr>
            <p:cNvPr id="19" name="TextBox 19">
              <a:extLst>
                <a:ext uri="{FF2B5EF4-FFF2-40B4-BE49-F238E27FC236}">
                  <a16:creationId xmlns:a16="http://schemas.microsoft.com/office/drawing/2014/main" id="{04B461AA-E235-7CAA-B812-E827611B294A}"/>
                </a:ext>
              </a:extLst>
            </p:cNvPr>
            <p:cNvSpPr txBox="1"/>
            <p:nvPr/>
          </p:nvSpPr>
          <p:spPr>
            <a:xfrm>
              <a:off x="76200" y="95250"/>
              <a:ext cx="660400" cy="641350"/>
            </a:xfrm>
            <a:prstGeom prst="rect">
              <a:avLst/>
            </a:prstGeom>
          </p:spPr>
          <p:txBody>
            <a:bodyPr lIns="50800" tIns="50800" rIns="50800" bIns="50800" rtlCol="0" anchor="ctr"/>
            <a:lstStyle/>
            <a:p>
              <a:pPr algn="ctr">
                <a:lnSpc>
                  <a:spcPts val="1841"/>
                </a:lnSpc>
              </a:pPr>
              <a:endParaRPr/>
            </a:p>
          </p:txBody>
        </p:sp>
      </p:grpSp>
      <p:grpSp>
        <p:nvGrpSpPr>
          <p:cNvPr id="20" name="Group 20">
            <a:extLst>
              <a:ext uri="{FF2B5EF4-FFF2-40B4-BE49-F238E27FC236}">
                <a16:creationId xmlns:a16="http://schemas.microsoft.com/office/drawing/2014/main" id="{E17230C0-19FB-3321-836E-269FE7B06B14}"/>
              </a:ext>
            </a:extLst>
          </p:cNvPr>
          <p:cNvGrpSpPr/>
          <p:nvPr/>
        </p:nvGrpSpPr>
        <p:grpSpPr>
          <a:xfrm>
            <a:off x="16476765" y="-401139"/>
            <a:ext cx="3102905" cy="3102905"/>
            <a:chOff x="0" y="0"/>
            <a:chExt cx="812800" cy="812800"/>
          </a:xfrm>
        </p:grpSpPr>
        <p:sp>
          <p:nvSpPr>
            <p:cNvPr id="21" name="Freeform 21">
              <a:extLst>
                <a:ext uri="{FF2B5EF4-FFF2-40B4-BE49-F238E27FC236}">
                  <a16:creationId xmlns:a16="http://schemas.microsoft.com/office/drawing/2014/main" id="{75D61B71-9850-65CF-F909-B9A094A73C4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2C05F2"/>
              </a:solidFill>
              <a:prstDash val="solid"/>
              <a:miter/>
            </a:ln>
          </p:spPr>
        </p:sp>
        <p:sp>
          <p:nvSpPr>
            <p:cNvPr id="22" name="TextBox 22">
              <a:extLst>
                <a:ext uri="{FF2B5EF4-FFF2-40B4-BE49-F238E27FC236}">
                  <a16:creationId xmlns:a16="http://schemas.microsoft.com/office/drawing/2014/main" id="{01DF6CD7-18C4-69FA-A27B-E455192A5075}"/>
                </a:ext>
              </a:extLst>
            </p:cNvPr>
            <p:cNvSpPr txBox="1"/>
            <p:nvPr/>
          </p:nvSpPr>
          <p:spPr>
            <a:xfrm>
              <a:off x="76200" y="95250"/>
              <a:ext cx="660400" cy="641350"/>
            </a:xfrm>
            <a:prstGeom prst="rect">
              <a:avLst/>
            </a:prstGeom>
          </p:spPr>
          <p:txBody>
            <a:bodyPr lIns="50800" tIns="50800" rIns="50800" bIns="50800" rtlCol="0" anchor="ctr"/>
            <a:lstStyle/>
            <a:p>
              <a:pPr algn="ctr">
                <a:lnSpc>
                  <a:spcPts val="1841"/>
                </a:lnSpc>
              </a:pPr>
              <a:endParaRPr/>
            </a:p>
          </p:txBody>
        </p:sp>
      </p:grpSp>
      <p:grpSp>
        <p:nvGrpSpPr>
          <p:cNvPr id="24" name="Group 24">
            <a:extLst>
              <a:ext uri="{FF2B5EF4-FFF2-40B4-BE49-F238E27FC236}">
                <a16:creationId xmlns:a16="http://schemas.microsoft.com/office/drawing/2014/main" id="{6136712E-EAB2-57CD-D204-6749ECFF983E}"/>
              </a:ext>
            </a:extLst>
          </p:cNvPr>
          <p:cNvGrpSpPr/>
          <p:nvPr/>
        </p:nvGrpSpPr>
        <p:grpSpPr>
          <a:xfrm>
            <a:off x="1918992" y="1675273"/>
            <a:ext cx="663454" cy="663454"/>
            <a:chOff x="0" y="0"/>
            <a:chExt cx="812800" cy="812800"/>
          </a:xfrm>
        </p:grpSpPr>
        <p:sp>
          <p:nvSpPr>
            <p:cNvPr id="25" name="Freeform 25">
              <a:extLst>
                <a:ext uri="{FF2B5EF4-FFF2-40B4-BE49-F238E27FC236}">
                  <a16:creationId xmlns:a16="http://schemas.microsoft.com/office/drawing/2014/main" id="{6003CBED-EC8E-9EDD-CC56-FB00F38396A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00025" cap="sq">
              <a:solidFill>
                <a:srgbClr val="2C05F2"/>
              </a:solidFill>
              <a:prstDash val="solid"/>
              <a:miter/>
            </a:ln>
          </p:spPr>
        </p:sp>
        <p:sp>
          <p:nvSpPr>
            <p:cNvPr id="26" name="TextBox 26">
              <a:extLst>
                <a:ext uri="{FF2B5EF4-FFF2-40B4-BE49-F238E27FC236}">
                  <a16:creationId xmlns:a16="http://schemas.microsoft.com/office/drawing/2014/main" id="{B9B4FE24-59FA-7E79-C727-FB61FA30252F}"/>
                </a:ext>
              </a:extLst>
            </p:cNvPr>
            <p:cNvSpPr txBox="1"/>
            <p:nvPr/>
          </p:nvSpPr>
          <p:spPr>
            <a:xfrm>
              <a:off x="76200" y="95250"/>
              <a:ext cx="660400" cy="641350"/>
            </a:xfrm>
            <a:prstGeom prst="rect">
              <a:avLst/>
            </a:prstGeom>
          </p:spPr>
          <p:txBody>
            <a:bodyPr lIns="50800" tIns="50800" rIns="50800" bIns="50800" rtlCol="0" anchor="ctr"/>
            <a:lstStyle/>
            <a:p>
              <a:pPr algn="ctr">
                <a:lnSpc>
                  <a:spcPts val="1841"/>
                </a:lnSpc>
              </a:pPr>
              <a:endParaRPr/>
            </a:p>
          </p:txBody>
        </p:sp>
      </p:grpSp>
      <p:sp>
        <p:nvSpPr>
          <p:cNvPr id="33" name="TextBox 33">
            <a:extLst>
              <a:ext uri="{FF2B5EF4-FFF2-40B4-BE49-F238E27FC236}">
                <a16:creationId xmlns:a16="http://schemas.microsoft.com/office/drawing/2014/main" id="{29A6264B-2B3F-1D97-CA1A-89C342BD905F}"/>
              </a:ext>
            </a:extLst>
          </p:cNvPr>
          <p:cNvSpPr txBox="1"/>
          <p:nvPr/>
        </p:nvSpPr>
        <p:spPr>
          <a:xfrm>
            <a:off x="2994361" y="1858652"/>
            <a:ext cx="6096213" cy="415184"/>
          </a:xfrm>
          <a:prstGeom prst="rect">
            <a:avLst/>
          </a:prstGeom>
        </p:spPr>
        <p:txBody>
          <a:bodyPr lIns="0" tIns="0" rIns="0" bIns="0" rtlCol="0" anchor="t">
            <a:spAutoFit/>
          </a:bodyPr>
          <a:lstStyle/>
          <a:p>
            <a:pPr algn="l">
              <a:lnSpc>
                <a:spcPts val="3172"/>
              </a:lnSpc>
            </a:pPr>
            <a:r>
              <a:rPr lang="en-US" sz="2992" b="1" dirty="0">
                <a:solidFill>
                  <a:srgbClr val="2C05F2"/>
                </a:solidFill>
                <a:latin typeface="Montserrat Ultra-Bold"/>
                <a:ea typeface="Montserrat Ultra-Bold"/>
                <a:cs typeface="Montserrat Ultra-Bold"/>
                <a:sym typeface="Montserrat Ultra-Bold"/>
              </a:rPr>
              <a:t>Performance Evaluation</a:t>
            </a:r>
          </a:p>
        </p:txBody>
      </p:sp>
      <p:sp>
        <p:nvSpPr>
          <p:cNvPr id="41" name="Rectangle 4">
            <a:extLst>
              <a:ext uri="{FF2B5EF4-FFF2-40B4-BE49-F238E27FC236}">
                <a16:creationId xmlns:a16="http://schemas.microsoft.com/office/drawing/2014/main" id="{3038A392-BA8B-EA2E-AAAE-5A7DD46C637F}"/>
              </a:ext>
            </a:extLst>
          </p:cNvPr>
          <p:cNvSpPr>
            <a:spLocks noChangeArrowheads="1"/>
          </p:cNvSpPr>
          <p:nvPr/>
        </p:nvSpPr>
        <p:spPr bwMode="auto">
          <a:xfrm>
            <a:off x="2614690" y="2412178"/>
            <a:ext cx="9616599"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Compared all models using key metrics — </a:t>
            </a:r>
            <a:r>
              <a:rPr kumimoji="0" lang="en-US" altLang="en-US" sz="2800" b="1" i="0" u="none" strike="noStrike" cap="none" normalizeH="0" baseline="0" dirty="0">
                <a:ln>
                  <a:noFill/>
                </a:ln>
                <a:solidFill>
                  <a:schemeClr val="tx1"/>
                </a:solidFill>
                <a:effectLst/>
                <a:latin typeface="Arial" panose="020B0604020202020204" pitchFamily="34" charset="0"/>
              </a:rPr>
              <a:t>Accuracy, Precision, Recall, F1-Score</a:t>
            </a:r>
            <a:r>
              <a:rPr kumimoji="0" lang="en-US" altLang="en-US" sz="2800" b="0" i="0" u="none" strike="noStrike" cap="none" normalizeH="0" baseline="0" dirty="0">
                <a:ln>
                  <a:noFill/>
                </a:ln>
                <a:solidFill>
                  <a:schemeClr val="tx1"/>
                </a:solidFill>
                <a:effectLst/>
                <a:latin typeface="Arial" panose="020B0604020202020204" pitchFamily="34" charset="0"/>
              </a:rPr>
              <a:t>, and </a:t>
            </a:r>
            <a:r>
              <a:rPr kumimoji="0" lang="en-US" altLang="en-US" sz="2800" b="1" i="0" u="none" strike="noStrike" cap="none" normalizeH="0" baseline="0" dirty="0">
                <a:ln>
                  <a:noFill/>
                </a:ln>
                <a:solidFill>
                  <a:schemeClr val="tx1"/>
                </a:solidFill>
                <a:effectLst/>
                <a:latin typeface="Arial" panose="020B0604020202020204" pitchFamily="34" charset="0"/>
              </a:rPr>
              <a:t>ROC-AUC</a:t>
            </a:r>
            <a:r>
              <a:rPr kumimoji="0" lang="en-US" altLang="en-US" sz="2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Plotted </a:t>
            </a:r>
            <a:r>
              <a:rPr kumimoji="0" lang="en-US" altLang="en-US" sz="2800" b="1" i="0" u="none" strike="noStrike" cap="none" normalizeH="0" baseline="0" dirty="0">
                <a:ln>
                  <a:noFill/>
                </a:ln>
                <a:solidFill>
                  <a:schemeClr val="tx1"/>
                </a:solidFill>
                <a:effectLst/>
                <a:latin typeface="Arial" panose="020B0604020202020204" pitchFamily="34" charset="0"/>
              </a:rPr>
              <a:t>Confusion Matrix</a:t>
            </a:r>
            <a:r>
              <a:rPr kumimoji="0" lang="en-US" altLang="en-US" sz="2800" b="0" i="0" u="none" strike="noStrike" cap="none" normalizeH="0" baseline="0" dirty="0">
                <a:ln>
                  <a:noFill/>
                </a:ln>
                <a:solidFill>
                  <a:schemeClr val="tx1"/>
                </a:solidFill>
                <a:effectLst/>
                <a:latin typeface="Arial" panose="020B0604020202020204" pitchFamily="34" charset="0"/>
              </a:rPr>
              <a:t> and </a:t>
            </a:r>
            <a:r>
              <a:rPr kumimoji="0" lang="en-US" altLang="en-US" sz="2800" b="1" i="0" u="none" strike="noStrike" cap="none" normalizeH="0" baseline="0" dirty="0">
                <a:ln>
                  <a:noFill/>
                </a:ln>
                <a:solidFill>
                  <a:schemeClr val="tx1"/>
                </a:solidFill>
                <a:effectLst/>
                <a:latin typeface="Arial" panose="020B0604020202020204" pitchFamily="34" charset="0"/>
              </a:rPr>
              <a:t>ROC Curves</a:t>
            </a:r>
            <a:r>
              <a:rPr kumimoji="0" lang="en-US" altLang="en-US" sz="2800" b="0" i="0" u="none" strike="noStrike" cap="none" normalizeH="0" baseline="0" dirty="0">
                <a:ln>
                  <a:noFill/>
                </a:ln>
                <a:solidFill>
                  <a:schemeClr val="tx1"/>
                </a:solidFill>
                <a:effectLst/>
                <a:latin typeface="Arial" panose="020B0604020202020204" pitchFamily="34" charset="0"/>
              </a:rPr>
              <a:t> to visualize model effectiveness.</a:t>
            </a:r>
          </a:p>
        </p:txBody>
      </p:sp>
      <p:pic>
        <p:nvPicPr>
          <p:cNvPr id="8" name="Picture 7">
            <a:extLst>
              <a:ext uri="{FF2B5EF4-FFF2-40B4-BE49-F238E27FC236}">
                <a16:creationId xmlns:a16="http://schemas.microsoft.com/office/drawing/2014/main" id="{1D0ED103-E235-42AE-CCBC-ADB285726112}"/>
              </a:ext>
            </a:extLst>
          </p:cNvPr>
          <p:cNvPicPr>
            <a:picLocks noChangeAspect="1"/>
          </p:cNvPicPr>
          <p:nvPr/>
        </p:nvPicPr>
        <p:blipFill>
          <a:blip r:embed="rId5"/>
          <a:srcRect l="4167" t="17041" r="53571" b="6296"/>
          <a:stretch/>
        </p:blipFill>
        <p:spPr>
          <a:xfrm>
            <a:off x="2385436" y="4228060"/>
            <a:ext cx="5881169" cy="6000882"/>
          </a:xfrm>
          <a:prstGeom prst="rect">
            <a:avLst/>
          </a:prstGeom>
        </p:spPr>
      </p:pic>
      <p:pic>
        <p:nvPicPr>
          <p:cNvPr id="11" name="Picture 10">
            <a:extLst>
              <a:ext uri="{FF2B5EF4-FFF2-40B4-BE49-F238E27FC236}">
                <a16:creationId xmlns:a16="http://schemas.microsoft.com/office/drawing/2014/main" id="{EBF2460F-E78A-5EB1-C540-E459E6BE51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5822" y="4629199"/>
            <a:ext cx="7523998" cy="5033779"/>
          </a:xfrm>
          <a:prstGeom prst="rect">
            <a:avLst/>
          </a:prstGeom>
        </p:spPr>
      </p:pic>
    </p:spTree>
    <p:extLst>
      <p:ext uri="{BB962C8B-B14F-4D97-AF65-F5344CB8AC3E}">
        <p14:creationId xmlns:p14="http://schemas.microsoft.com/office/powerpoint/2010/main" val="1201288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555" b="-9555"/>
            </a:stretch>
          </a:blipFill>
        </p:spPr>
      </p:sp>
      <p:grpSp>
        <p:nvGrpSpPr>
          <p:cNvPr id="3" name="Group 3"/>
          <p:cNvGrpSpPr/>
          <p:nvPr/>
        </p:nvGrpSpPr>
        <p:grpSpPr>
          <a:xfrm rot="-10800000">
            <a:off x="8490952" y="-708339"/>
            <a:ext cx="13031377" cy="11141745"/>
            <a:chOff x="0" y="0"/>
            <a:chExt cx="3432132" cy="2934451"/>
          </a:xfrm>
        </p:grpSpPr>
        <p:sp>
          <p:nvSpPr>
            <p:cNvPr id="4" name="Freeform 4"/>
            <p:cNvSpPr/>
            <p:nvPr/>
          </p:nvSpPr>
          <p:spPr>
            <a:xfrm>
              <a:off x="0" y="0"/>
              <a:ext cx="3432132" cy="2934451"/>
            </a:xfrm>
            <a:custGeom>
              <a:avLst/>
              <a:gdLst/>
              <a:ahLst/>
              <a:cxnLst/>
              <a:rect l="l" t="t" r="r" b="b"/>
              <a:pathLst>
                <a:path w="3432132" h="2934451">
                  <a:moveTo>
                    <a:pt x="0" y="0"/>
                  </a:moveTo>
                  <a:lnTo>
                    <a:pt x="3432132" y="0"/>
                  </a:lnTo>
                  <a:lnTo>
                    <a:pt x="3432132" y="2934451"/>
                  </a:lnTo>
                  <a:lnTo>
                    <a:pt x="0" y="2934451"/>
                  </a:lnTo>
                  <a:close/>
                </a:path>
              </a:pathLst>
            </a:custGeom>
            <a:gradFill rotWithShape="1">
              <a:gsLst>
                <a:gs pos="0">
                  <a:srgbClr val="FFFFFF">
                    <a:alpha val="100000"/>
                  </a:srgbClr>
                </a:gs>
                <a:gs pos="50000">
                  <a:srgbClr val="FFFFFF">
                    <a:alpha val="100000"/>
                  </a:srgbClr>
                </a:gs>
                <a:gs pos="100000">
                  <a:srgbClr val="FFFFFF">
                    <a:alpha val="0"/>
                  </a:srgbClr>
                </a:gs>
              </a:gsLst>
              <a:lin ang="0"/>
            </a:gradFill>
          </p:spPr>
          <p:txBody>
            <a:bodyPr/>
            <a:lstStyle/>
            <a:p>
              <a:endParaRPr lang="en-IN" dirty="0"/>
            </a:p>
          </p:txBody>
        </p:sp>
        <p:sp>
          <p:nvSpPr>
            <p:cNvPr id="5" name="TextBox 5"/>
            <p:cNvSpPr txBox="1"/>
            <p:nvPr/>
          </p:nvSpPr>
          <p:spPr>
            <a:xfrm>
              <a:off x="0" y="-38100"/>
              <a:ext cx="3432132" cy="2972551"/>
            </a:xfrm>
            <a:prstGeom prst="rect">
              <a:avLst/>
            </a:prstGeom>
          </p:spPr>
          <p:txBody>
            <a:bodyPr lIns="50800" tIns="50800" rIns="50800" bIns="50800" rtlCol="0" anchor="ctr"/>
            <a:lstStyle/>
            <a:p>
              <a:pPr algn="ctr">
                <a:lnSpc>
                  <a:spcPts val="2566"/>
                </a:lnSpc>
              </a:pPr>
              <a:endParaRPr/>
            </a:p>
          </p:txBody>
        </p:sp>
      </p:grpSp>
      <p:sp>
        <p:nvSpPr>
          <p:cNvPr id="6" name="Freeform 6"/>
          <p:cNvSpPr/>
          <p:nvPr/>
        </p:nvSpPr>
        <p:spPr>
          <a:xfrm>
            <a:off x="1711939" y="837362"/>
            <a:ext cx="520660" cy="332276"/>
          </a:xfrm>
          <a:custGeom>
            <a:avLst/>
            <a:gdLst/>
            <a:ahLst/>
            <a:cxnLst/>
            <a:rect l="l" t="t" r="r" b="b"/>
            <a:pathLst>
              <a:path w="520660" h="332276">
                <a:moveTo>
                  <a:pt x="0" y="0"/>
                </a:moveTo>
                <a:lnTo>
                  <a:pt x="520660" y="0"/>
                </a:lnTo>
                <a:lnTo>
                  <a:pt x="520660" y="332276"/>
                </a:lnTo>
                <a:lnTo>
                  <a:pt x="0" y="3322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2385436" y="905284"/>
            <a:ext cx="1924300" cy="245029"/>
          </a:xfrm>
          <a:prstGeom prst="rect">
            <a:avLst/>
          </a:prstGeom>
        </p:spPr>
        <p:txBody>
          <a:bodyPr lIns="0" tIns="0" rIns="0" bIns="0" rtlCol="0" anchor="t">
            <a:spAutoFit/>
          </a:bodyPr>
          <a:lstStyle/>
          <a:p>
            <a:pPr algn="l">
              <a:lnSpc>
                <a:spcPts val="1841"/>
              </a:lnSpc>
            </a:pPr>
            <a:r>
              <a:rPr lang="en-US" sz="1737" b="1">
                <a:solidFill>
                  <a:srgbClr val="000000"/>
                </a:solidFill>
                <a:latin typeface="Montserrat Semi-Bold"/>
                <a:ea typeface="Montserrat Semi-Bold"/>
                <a:cs typeface="Montserrat Semi-Bold"/>
                <a:sym typeface="Montserrat Semi-Bold"/>
              </a:rPr>
              <a:t>Studio Shodwe</a:t>
            </a:r>
          </a:p>
        </p:txBody>
      </p:sp>
      <p:grpSp>
        <p:nvGrpSpPr>
          <p:cNvPr id="17" name="Group 17"/>
          <p:cNvGrpSpPr/>
          <p:nvPr/>
        </p:nvGrpSpPr>
        <p:grpSpPr>
          <a:xfrm>
            <a:off x="-1601932" y="8092501"/>
            <a:ext cx="3102905" cy="310290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2C05F2"/>
              </a:solidFill>
              <a:prstDash val="solid"/>
              <a:miter/>
            </a:ln>
          </p:spPr>
        </p:sp>
        <p:sp>
          <p:nvSpPr>
            <p:cNvPr id="19" name="TextBox 19"/>
            <p:cNvSpPr txBox="1"/>
            <p:nvPr/>
          </p:nvSpPr>
          <p:spPr>
            <a:xfrm>
              <a:off x="76200" y="95250"/>
              <a:ext cx="660400" cy="641350"/>
            </a:xfrm>
            <a:prstGeom prst="rect">
              <a:avLst/>
            </a:prstGeom>
          </p:spPr>
          <p:txBody>
            <a:bodyPr lIns="50800" tIns="50800" rIns="50800" bIns="50800" rtlCol="0" anchor="ctr"/>
            <a:lstStyle/>
            <a:p>
              <a:pPr algn="ctr">
                <a:lnSpc>
                  <a:spcPts val="1841"/>
                </a:lnSpc>
              </a:pPr>
              <a:endParaRPr/>
            </a:p>
          </p:txBody>
        </p:sp>
      </p:grpSp>
      <p:grpSp>
        <p:nvGrpSpPr>
          <p:cNvPr id="20" name="Group 20"/>
          <p:cNvGrpSpPr/>
          <p:nvPr/>
        </p:nvGrpSpPr>
        <p:grpSpPr>
          <a:xfrm>
            <a:off x="16476765" y="-401139"/>
            <a:ext cx="3102905" cy="310290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2C05F2"/>
              </a:solidFill>
              <a:prstDash val="solid"/>
              <a:miter/>
            </a:ln>
          </p:spPr>
        </p:sp>
        <p:sp>
          <p:nvSpPr>
            <p:cNvPr id="22" name="TextBox 22"/>
            <p:cNvSpPr txBox="1"/>
            <p:nvPr/>
          </p:nvSpPr>
          <p:spPr>
            <a:xfrm>
              <a:off x="76200" y="95250"/>
              <a:ext cx="660400" cy="641350"/>
            </a:xfrm>
            <a:prstGeom prst="rect">
              <a:avLst/>
            </a:prstGeom>
          </p:spPr>
          <p:txBody>
            <a:bodyPr lIns="50800" tIns="50800" rIns="50800" bIns="50800" rtlCol="0" anchor="ctr"/>
            <a:lstStyle/>
            <a:p>
              <a:pPr algn="ctr">
                <a:lnSpc>
                  <a:spcPts val="1841"/>
                </a:lnSpc>
              </a:pPr>
              <a:endParaRPr/>
            </a:p>
          </p:txBody>
        </p:sp>
      </p:grpSp>
      <p:grpSp>
        <p:nvGrpSpPr>
          <p:cNvPr id="34" name="Group 34"/>
          <p:cNvGrpSpPr/>
          <p:nvPr/>
        </p:nvGrpSpPr>
        <p:grpSpPr>
          <a:xfrm>
            <a:off x="1972269" y="3146147"/>
            <a:ext cx="542331" cy="509373"/>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00025" cap="sq">
              <a:solidFill>
                <a:srgbClr val="2C05F2"/>
              </a:solidFill>
              <a:prstDash val="solid"/>
              <a:miter/>
            </a:ln>
          </p:spPr>
        </p:sp>
        <p:sp>
          <p:nvSpPr>
            <p:cNvPr id="36" name="TextBox 36"/>
            <p:cNvSpPr txBox="1"/>
            <p:nvPr/>
          </p:nvSpPr>
          <p:spPr>
            <a:xfrm>
              <a:off x="76200" y="95250"/>
              <a:ext cx="660400" cy="641350"/>
            </a:xfrm>
            <a:prstGeom prst="rect">
              <a:avLst/>
            </a:prstGeom>
          </p:spPr>
          <p:txBody>
            <a:bodyPr lIns="50800" tIns="50800" rIns="50800" bIns="50800" rtlCol="0" anchor="ctr"/>
            <a:lstStyle/>
            <a:p>
              <a:pPr algn="ctr">
                <a:lnSpc>
                  <a:spcPts val="1841"/>
                </a:lnSpc>
              </a:pPr>
              <a:endParaRPr/>
            </a:p>
          </p:txBody>
        </p:sp>
      </p:grpSp>
      <p:sp>
        <p:nvSpPr>
          <p:cNvPr id="43" name="TextBox 9">
            <a:extLst>
              <a:ext uri="{FF2B5EF4-FFF2-40B4-BE49-F238E27FC236}">
                <a16:creationId xmlns:a16="http://schemas.microsoft.com/office/drawing/2014/main" id="{A1E3EC9C-3F76-2BA7-71F7-27B8AF072D7B}"/>
              </a:ext>
            </a:extLst>
          </p:cNvPr>
          <p:cNvSpPr txBox="1"/>
          <p:nvPr/>
        </p:nvSpPr>
        <p:spPr>
          <a:xfrm>
            <a:off x="1210075" y="1696228"/>
            <a:ext cx="6290502" cy="923330"/>
          </a:xfrm>
          <a:prstGeom prst="rect">
            <a:avLst/>
          </a:prstGeom>
        </p:spPr>
        <p:txBody>
          <a:bodyPr wrap="square" lIns="0" tIns="0" rIns="0" bIns="0" rtlCol="0" anchor="t">
            <a:spAutoFit/>
          </a:bodyPr>
          <a:lstStyle/>
          <a:p>
            <a:pPr algn="l">
              <a:lnSpc>
                <a:spcPts val="7175"/>
              </a:lnSpc>
            </a:pPr>
            <a:r>
              <a:rPr lang="en-US" sz="6600" b="1" dirty="0">
                <a:solidFill>
                  <a:srgbClr val="000000"/>
                </a:solidFill>
                <a:latin typeface="Montserrat Semi-Bold"/>
                <a:ea typeface="Montserrat Semi-Bold"/>
                <a:cs typeface="Montserrat Semi-Bold"/>
                <a:sym typeface="Montserrat Semi-Bold"/>
              </a:rPr>
              <a:t>Optimization </a:t>
            </a:r>
          </a:p>
        </p:txBody>
      </p:sp>
      <p:sp>
        <p:nvSpPr>
          <p:cNvPr id="44" name="TextBox 28">
            <a:extLst>
              <a:ext uri="{FF2B5EF4-FFF2-40B4-BE49-F238E27FC236}">
                <a16:creationId xmlns:a16="http://schemas.microsoft.com/office/drawing/2014/main" id="{EBC8310A-59D3-88F9-BB1F-DE5EFD7B9596}"/>
              </a:ext>
            </a:extLst>
          </p:cNvPr>
          <p:cNvSpPr txBox="1"/>
          <p:nvPr/>
        </p:nvSpPr>
        <p:spPr>
          <a:xfrm>
            <a:off x="2819400" y="3204316"/>
            <a:ext cx="6096213" cy="415184"/>
          </a:xfrm>
          <a:prstGeom prst="rect">
            <a:avLst/>
          </a:prstGeom>
        </p:spPr>
        <p:txBody>
          <a:bodyPr lIns="0" tIns="0" rIns="0" bIns="0" rtlCol="0" anchor="t">
            <a:spAutoFit/>
          </a:bodyPr>
          <a:lstStyle/>
          <a:p>
            <a:pPr algn="l">
              <a:lnSpc>
                <a:spcPts val="3172"/>
              </a:lnSpc>
            </a:pPr>
            <a:r>
              <a:rPr lang="en-US" sz="2992" b="1" dirty="0">
                <a:solidFill>
                  <a:srgbClr val="2C05F2"/>
                </a:solidFill>
                <a:latin typeface="Montserrat Ultra-Bold"/>
                <a:ea typeface="Montserrat Ultra-Bold"/>
                <a:cs typeface="Montserrat Ultra-Bold"/>
                <a:sym typeface="Montserrat Ultra-Bold"/>
              </a:rPr>
              <a:t>Hyperparameter Tuning</a:t>
            </a:r>
          </a:p>
        </p:txBody>
      </p:sp>
      <p:sp>
        <p:nvSpPr>
          <p:cNvPr id="45" name="TextBox 44">
            <a:extLst>
              <a:ext uri="{FF2B5EF4-FFF2-40B4-BE49-F238E27FC236}">
                <a16:creationId xmlns:a16="http://schemas.microsoft.com/office/drawing/2014/main" id="{8760C4BB-0529-89B7-1BE5-92728A2BDD55}"/>
              </a:ext>
            </a:extLst>
          </p:cNvPr>
          <p:cNvSpPr txBox="1"/>
          <p:nvPr/>
        </p:nvSpPr>
        <p:spPr>
          <a:xfrm>
            <a:off x="2900791" y="3655520"/>
            <a:ext cx="11744324" cy="954107"/>
          </a:xfrm>
          <a:prstGeom prst="rect">
            <a:avLst/>
          </a:prstGeom>
          <a:noFill/>
        </p:spPr>
        <p:txBody>
          <a:bodyPr wrap="square">
            <a:spAutoFit/>
          </a:bodyPr>
          <a:lstStyle/>
          <a:p>
            <a:r>
              <a:rPr lang="en-US" sz="2800" dirty="0"/>
              <a:t>Applied </a:t>
            </a:r>
            <a:r>
              <a:rPr lang="en-US" sz="2800" b="1" dirty="0" err="1"/>
              <a:t>GridSearchCV</a:t>
            </a:r>
            <a:r>
              <a:rPr lang="en-US" sz="2800" dirty="0"/>
              <a:t> to fine-tune model parameters (especially for Random Forest and </a:t>
            </a:r>
            <a:r>
              <a:rPr lang="en-US" sz="2800" dirty="0" err="1"/>
              <a:t>XGBoost</a:t>
            </a:r>
            <a:r>
              <a:rPr lang="en-US" sz="2800" dirty="0"/>
              <a:t>) to achieve optimal performance.</a:t>
            </a:r>
            <a:endParaRPr lang="en-IN" sz="2800" dirty="0"/>
          </a:p>
        </p:txBody>
      </p:sp>
      <p:pic>
        <p:nvPicPr>
          <p:cNvPr id="8" name="Picture 7">
            <a:extLst>
              <a:ext uri="{FF2B5EF4-FFF2-40B4-BE49-F238E27FC236}">
                <a16:creationId xmlns:a16="http://schemas.microsoft.com/office/drawing/2014/main" id="{88402B0F-9A33-8084-46AF-1F08F4E7F3D2}"/>
              </a:ext>
            </a:extLst>
          </p:cNvPr>
          <p:cNvPicPr>
            <a:picLocks noChangeAspect="1"/>
          </p:cNvPicPr>
          <p:nvPr/>
        </p:nvPicPr>
        <p:blipFill>
          <a:blip r:embed="rId6"/>
          <a:srcRect l="4994" t="14906" r="23750" b="6296"/>
          <a:stretch/>
        </p:blipFill>
        <p:spPr>
          <a:xfrm>
            <a:off x="2385436" y="5421764"/>
            <a:ext cx="6455060" cy="4027874"/>
          </a:xfrm>
          <a:prstGeom prst="rect">
            <a:avLst/>
          </a:prstGeom>
        </p:spPr>
      </p:pic>
      <p:pic>
        <p:nvPicPr>
          <p:cNvPr id="11" name="Picture 10">
            <a:extLst>
              <a:ext uri="{FF2B5EF4-FFF2-40B4-BE49-F238E27FC236}">
                <a16:creationId xmlns:a16="http://schemas.microsoft.com/office/drawing/2014/main" id="{3660DD51-0215-9C5B-E2D5-9AC651F1E05B}"/>
              </a:ext>
            </a:extLst>
          </p:cNvPr>
          <p:cNvPicPr>
            <a:picLocks noChangeAspect="1"/>
          </p:cNvPicPr>
          <p:nvPr/>
        </p:nvPicPr>
        <p:blipFill>
          <a:blip r:embed="rId7"/>
          <a:srcRect l="833" t="44809" r="25000" b="8801"/>
          <a:stretch/>
        </p:blipFill>
        <p:spPr>
          <a:xfrm>
            <a:off x="9211840" y="5421764"/>
            <a:ext cx="7264925" cy="4027874"/>
          </a:xfrm>
          <a:prstGeom prst="rect">
            <a:avLst/>
          </a:prstGeom>
        </p:spPr>
      </p:pic>
      <p:sp>
        <p:nvSpPr>
          <p:cNvPr id="12" name="TextBox 11">
            <a:extLst>
              <a:ext uri="{FF2B5EF4-FFF2-40B4-BE49-F238E27FC236}">
                <a16:creationId xmlns:a16="http://schemas.microsoft.com/office/drawing/2014/main" id="{EB7B2D82-C95A-97A6-AB67-A5F60A75B5A4}"/>
              </a:ext>
            </a:extLst>
          </p:cNvPr>
          <p:cNvSpPr txBox="1"/>
          <p:nvPr/>
        </p:nvSpPr>
        <p:spPr>
          <a:xfrm>
            <a:off x="4980601" y="5052432"/>
            <a:ext cx="1179490" cy="461665"/>
          </a:xfrm>
          <a:prstGeom prst="rect">
            <a:avLst/>
          </a:prstGeom>
          <a:noFill/>
        </p:spPr>
        <p:txBody>
          <a:bodyPr wrap="none" rtlCol="0">
            <a:spAutoFit/>
          </a:bodyPr>
          <a:lstStyle/>
          <a:p>
            <a:r>
              <a:rPr lang="en-IN" sz="2400" b="1" dirty="0">
                <a:solidFill>
                  <a:schemeClr val="accent1"/>
                </a:solidFill>
              </a:rPr>
              <a:t>BEFORE</a:t>
            </a:r>
          </a:p>
        </p:txBody>
      </p:sp>
      <p:sp>
        <p:nvSpPr>
          <p:cNvPr id="15" name="TextBox 14">
            <a:extLst>
              <a:ext uri="{FF2B5EF4-FFF2-40B4-BE49-F238E27FC236}">
                <a16:creationId xmlns:a16="http://schemas.microsoft.com/office/drawing/2014/main" id="{C7EFF1B8-FC5F-9C67-4ABD-462703A31934}"/>
              </a:ext>
            </a:extLst>
          </p:cNvPr>
          <p:cNvSpPr txBox="1"/>
          <p:nvPr/>
        </p:nvSpPr>
        <p:spPr>
          <a:xfrm>
            <a:off x="12564118" y="5061860"/>
            <a:ext cx="987771" cy="461665"/>
          </a:xfrm>
          <a:prstGeom prst="rect">
            <a:avLst/>
          </a:prstGeom>
          <a:noFill/>
        </p:spPr>
        <p:txBody>
          <a:bodyPr wrap="none" rtlCol="0">
            <a:spAutoFit/>
          </a:bodyPr>
          <a:lstStyle/>
          <a:p>
            <a:r>
              <a:rPr lang="en-IN" sz="2400" b="1" dirty="0">
                <a:solidFill>
                  <a:schemeClr val="accent1"/>
                </a:solidFill>
              </a:rPr>
              <a:t>AFTER</a:t>
            </a:r>
            <a:endParaRPr lang="en-IN" b="1" dirty="0">
              <a:solidFill>
                <a:schemeClr val="accen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F8888-93CA-2B0B-E775-CFF40A0D60B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860E6FD-25A5-9824-4425-F49839E87A5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sp>
      <p:grpSp>
        <p:nvGrpSpPr>
          <p:cNvPr id="3" name="Group 3">
            <a:extLst>
              <a:ext uri="{FF2B5EF4-FFF2-40B4-BE49-F238E27FC236}">
                <a16:creationId xmlns:a16="http://schemas.microsoft.com/office/drawing/2014/main" id="{601FD663-E409-10BE-83E4-6AFB201F81A9}"/>
              </a:ext>
            </a:extLst>
          </p:cNvPr>
          <p:cNvGrpSpPr/>
          <p:nvPr/>
        </p:nvGrpSpPr>
        <p:grpSpPr>
          <a:xfrm rot="-10800000">
            <a:off x="8490952" y="-708339"/>
            <a:ext cx="13031377" cy="11141745"/>
            <a:chOff x="0" y="0"/>
            <a:chExt cx="3432132" cy="2934451"/>
          </a:xfrm>
        </p:grpSpPr>
        <p:sp>
          <p:nvSpPr>
            <p:cNvPr id="4" name="Freeform 4">
              <a:extLst>
                <a:ext uri="{FF2B5EF4-FFF2-40B4-BE49-F238E27FC236}">
                  <a16:creationId xmlns:a16="http://schemas.microsoft.com/office/drawing/2014/main" id="{E76B8BAE-AEDC-23EA-7666-DFC491FEA71B}"/>
                </a:ext>
              </a:extLst>
            </p:cNvPr>
            <p:cNvSpPr/>
            <p:nvPr/>
          </p:nvSpPr>
          <p:spPr>
            <a:xfrm>
              <a:off x="0" y="0"/>
              <a:ext cx="3432132" cy="2934451"/>
            </a:xfrm>
            <a:custGeom>
              <a:avLst/>
              <a:gdLst/>
              <a:ahLst/>
              <a:cxnLst/>
              <a:rect l="l" t="t" r="r" b="b"/>
              <a:pathLst>
                <a:path w="3432132" h="2934451">
                  <a:moveTo>
                    <a:pt x="0" y="0"/>
                  </a:moveTo>
                  <a:lnTo>
                    <a:pt x="3432132" y="0"/>
                  </a:lnTo>
                  <a:lnTo>
                    <a:pt x="3432132" y="2934451"/>
                  </a:lnTo>
                  <a:lnTo>
                    <a:pt x="0" y="2934451"/>
                  </a:lnTo>
                  <a:close/>
                </a:path>
              </a:pathLst>
            </a:custGeom>
            <a:gradFill rotWithShape="1">
              <a:gsLst>
                <a:gs pos="0">
                  <a:srgbClr val="FFFFFF">
                    <a:alpha val="100000"/>
                  </a:srgbClr>
                </a:gs>
                <a:gs pos="50000">
                  <a:srgbClr val="FFFFFF">
                    <a:alpha val="100000"/>
                  </a:srgbClr>
                </a:gs>
                <a:gs pos="100000">
                  <a:srgbClr val="FFFFFF">
                    <a:alpha val="0"/>
                  </a:srgbClr>
                </a:gs>
              </a:gsLst>
              <a:lin ang="0"/>
            </a:gradFill>
          </p:spPr>
          <p:txBody>
            <a:bodyPr/>
            <a:lstStyle/>
            <a:p>
              <a:endParaRPr lang="en-IN" dirty="0"/>
            </a:p>
          </p:txBody>
        </p:sp>
        <p:sp>
          <p:nvSpPr>
            <p:cNvPr id="5" name="TextBox 5">
              <a:extLst>
                <a:ext uri="{FF2B5EF4-FFF2-40B4-BE49-F238E27FC236}">
                  <a16:creationId xmlns:a16="http://schemas.microsoft.com/office/drawing/2014/main" id="{290A129C-0215-C0BB-F299-9ED2F9F373B6}"/>
                </a:ext>
              </a:extLst>
            </p:cNvPr>
            <p:cNvSpPr txBox="1"/>
            <p:nvPr/>
          </p:nvSpPr>
          <p:spPr>
            <a:xfrm>
              <a:off x="0" y="-38100"/>
              <a:ext cx="3432132" cy="2972551"/>
            </a:xfrm>
            <a:prstGeom prst="rect">
              <a:avLst/>
            </a:prstGeom>
          </p:spPr>
          <p:txBody>
            <a:bodyPr lIns="50800" tIns="50800" rIns="50800" bIns="50800" rtlCol="0" anchor="ctr"/>
            <a:lstStyle/>
            <a:p>
              <a:pPr algn="ctr">
                <a:lnSpc>
                  <a:spcPts val="2566"/>
                </a:lnSpc>
              </a:pPr>
              <a:endParaRPr/>
            </a:p>
          </p:txBody>
        </p:sp>
      </p:grpSp>
      <p:sp>
        <p:nvSpPr>
          <p:cNvPr id="6" name="Freeform 6">
            <a:extLst>
              <a:ext uri="{FF2B5EF4-FFF2-40B4-BE49-F238E27FC236}">
                <a16:creationId xmlns:a16="http://schemas.microsoft.com/office/drawing/2014/main" id="{DF3F7BF7-2195-ABDB-5628-48881C68F8B0}"/>
              </a:ext>
            </a:extLst>
          </p:cNvPr>
          <p:cNvSpPr/>
          <p:nvPr/>
        </p:nvSpPr>
        <p:spPr>
          <a:xfrm>
            <a:off x="1711939" y="837362"/>
            <a:ext cx="520660" cy="332276"/>
          </a:xfrm>
          <a:custGeom>
            <a:avLst/>
            <a:gdLst/>
            <a:ahLst/>
            <a:cxnLst/>
            <a:rect l="l" t="t" r="r" b="b"/>
            <a:pathLst>
              <a:path w="520660" h="332276">
                <a:moveTo>
                  <a:pt x="0" y="0"/>
                </a:moveTo>
                <a:lnTo>
                  <a:pt x="520660" y="0"/>
                </a:lnTo>
                <a:lnTo>
                  <a:pt x="520660" y="332276"/>
                </a:lnTo>
                <a:lnTo>
                  <a:pt x="0" y="332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a:extLst>
              <a:ext uri="{FF2B5EF4-FFF2-40B4-BE49-F238E27FC236}">
                <a16:creationId xmlns:a16="http://schemas.microsoft.com/office/drawing/2014/main" id="{1CA0E7C9-6B88-46CA-925B-333EE9A4B7C1}"/>
              </a:ext>
            </a:extLst>
          </p:cNvPr>
          <p:cNvSpPr txBox="1"/>
          <p:nvPr/>
        </p:nvSpPr>
        <p:spPr>
          <a:xfrm>
            <a:off x="2385436" y="905284"/>
            <a:ext cx="1924300" cy="245029"/>
          </a:xfrm>
          <a:prstGeom prst="rect">
            <a:avLst/>
          </a:prstGeom>
        </p:spPr>
        <p:txBody>
          <a:bodyPr lIns="0" tIns="0" rIns="0" bIns="0" rtlCol="0" anchor="t">
            <a:spAutoFit/>
          </a:bodyPr>
          <a:lstStyle/>
          <a:p>
            <a:pPr algn="l">
              <a:lnSpc>
                <a:spcPts val="1841"/>
              </a:lnSpc>
            </a:pPr>
            <a:r>
              <a:rPr lang="en-US" sz="1737" b="1">
                <a:solidFill>
                  <a:srgbClr val="000000"/>
                </a:solidFill>
                <a:latin typeface="Montserrat Semi-Bold"/>
                <a:ea typeface="Montserrat Semi-Bold"/>
                <a:cs typeface="Montserrat Semi-Bold"/>
                <a:sym typeface="Montserrat Semi-Bold"/>
              </a:rPr>
              <a:t>Studio Shodwe</a:t>
            </a:r>
          </a:p>
        </p:txBody>
      </p:sp>
      <p:grpSp>
        <p:nvGrpSpPr>
          <p:cNvPr id="17" name="Group 17">
            <a:extLst>
              <a:ext uri="{FF2B5EF4-FFF2-40B4-BE49-F238E27FC236}">
                <a16:creationId xmlns:a16="http://schemas.microsoft.com/office/drawing/2014/main" id="{29D61699-D9B0-C3DF-0EC9-B1479F3748D2}"/>
              </a:ext>
            </a:extLst>
          </p:cNvPr>
          <p:cNvGrpSpPr/>
          <p:nvPr/>
        </p:nvGrpSpPr>
        <p:grpSpPr>
          <a:xfrm>
            <a:off x="-1601932" y="8092501"/>
            <a:ext cx="3102905" cy="3102905"/>
            <a:chOff x="0" y="0"/>
            <a:chExt cx="812800" cy="812800"/>
          </a:xfrm>
        </p:grpSpPr>
        <p:sp>
          <p:nvSpPr>
            <p:cNvPr id="18" name="Freeform 18">
              <a:extLst>
                <a:ext uri="{FF2B5EF4-FFF2-40B4-BE49-F238E27FC236}">
                  <a16:creationId xmlns:a16="http://schemas.microsoft.com/office/drawing/2014/main" id="{38C8E80B-DD70-03FB-ACDC-10BE5D98CE3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2C05F2"/>
              </a:solidFill>
              <a:prstDash val="solid"/>
              <a:miter/>
            </a:ln>
          </p:spPr>
        </p:sp>
        <p:sp>
          <p:nvSpPr>
            <p:cNvPr id="19" name="TextBox 19">
              <a:extLst>
                <a:ext uri="{FF2B5EF4-FFF2-40B4-BE49-F238E27FC236}">
                  <a16:creationId xmlns:a16="http://schemas.microsoft.com/office/drawing/2014/main" id="{E4627016-9F81-9845-CB28-A17B80261874}"/>
                </a:ext>
              </a:extLst>
            </p:cNvPr>
            <p:cNvSpPr txBox="1"/>
            <p:nvPr/>
          </p:nvSpPr>
          <p:spPr>
            <a:xfrm>
              <a:off x="76200" y="95250"/>
              <a:ext cx="660400" cy="641350"/>
            </a:xfrm>
            <a:prstGeom prst="rect">
              <a:avLst/>
            </a:prstGeom>
          </p:spPr>
          <p:txBody>
            <a:bodyPr lIns="50800" tIns="50800" rIns="50800" bIns="50800" rtlCol="0" anchor="ctr"/>
            <a:lstStyle/>
            <a:p>
              <a:pPr algn="ctr">
                <a:lnSpc>
                  <a:spcPts val="1841"/>
                </a:lnSpc>
              </a:pPr>
              <a:endParaRPr/>
            </a:p>
          </p:txBody>
        </p:sp>
      </p:grpSp>
      <p:grpSp>
        <p:nvGrpSpPr>
          <p:cNvPr id="20" name="Group 20">
            <a:extLst>
              <a:ext uri="{FF2B5EF4-FFF2-40B4-BE49-F238E27FC236}">
                <a16:creationId xmlns:a16="http://schemas.microsoft.com/office/drawing/2014/main" id="{BBBB92D3-FDC8-F2A8-E7D2-1DCB7252025F}"/>
              </a:ext>
            </a:extLst>
          </p:cNvPr>
          <p:cNvGrpSpPr/>
          <p:nvPr/>
        </p:nvGrpSpPr>
        <p:grpSpPr>
          <a:xfrm>
            <a:off x="16476765" y="-401139"/>
            <a:ext cx="3102905" cy="3102905"/>
            <a:chOff x="0" y="0"/>
            <a:chExt cx="812800" cy="812800"/>
          </a:xfrm>
        </p:grpSpPr>
        <p:sp>
          <p:nvSpPr>
            <p:cNvPr id="21" name="Freeform 21">
              <a:extLst>
                <a:ext uri="{FF2B5EF4-FFF2-40B4-BE49-F238E27FC236}">
                  <a16:creationId xmlns:a16="http://schemas.microsoft.com/office/drawing/2014/main" id="{2B579103-946C-E9EE-77DD-5B321620127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2C05F2"/>
              </a:solidFill>
              <a:prstDash val="solid"/>
              <a:miter/>
            </a:ln>
          </p:spPr>
        </p:sp>
        <p:sp>
          <p:nvSpPr>
            <p:cNvPr id="22" name="TextBox 22">
              <a:extLst>
                <a:ext uri="{FF2B5EF4-FFF2-40B4-BE49-F238E27FC236}">
                  <a16:creationId xmlns:a16="http://schemas.microsoft.com/office/drawing/2014/main" id="{FFD924B4-5557-D3D8-F9EE-0042D9121464}"/>
                </a:ext>
              </a:extLst>
            </p:cNvPr>
            <p:cNvSpPr txBox="1"/>
            <p:nvPr/>
          </p:nvSpPr>
          <p:spPr>
            <a:xfrm>
              <a:off x="76200" y="95250"/>
              <a:ext cx="660400" cy="641350"/>
            </a:xfrm>
            <a:prstGeom prst="rect">
              <a:avLst/>
            </a:prstGeom>
          </p:spPr>
          <p:txBody>
            <a:bodyPr lIns="50800" tIns="50800" rIns="50800" bIns="50800" rtlCol="0" anchor="ctr"/>
            <a:lstStyle/>
            <a:p>
              <a:pPr algn="ctr">
                <a:lnSpc>
                  <a:spcPts val="1841"/>
                </a:lnSpc>
              </a:pPr>
              <a:endParaRPr/>
            </a:p>
          </p:txBody>
        </p:sp>
      </p:grpSp>
      <p:sp>
        <p:nvSpPr>
          <p:cNvPr id="37" name="TextBox 37">
            <a:extLst>
              <a:ext uri="{FF2B5EF4-FFF2-40B4-BE49-F238E27FC236}">
                <a16:creationId xmlns:a16="http://schemas.microsoft.com/office/drawing/2014/main" id="{B4F38BD1-06D7-6568-8820-834EC1D2965D}"/>
              </a:ext>
            </a:extLst>
          </p:cNvPr>
          <p:cNvSpPr txBox="1"/>
          <p:nvPr/>
        </p:nvSpPr>
        <p:spPr>
          <a:xfrm>
            <a:off x="1987017" y="4139294"/>
            <a:ext cx="10950001" cy="3877985"/>
          </a:xfrm>
          <a:prstGeom prst="rect">
            <a:avLst/>
          </a:prstGeom>
        </p:spPr>
        <p:txBody>
          <a:bodyPr wrap="square" lIns="0" tIns="0" rIns="0" bIns="0" rtlCol="0" anchor="t">
            <a:spAutoFit/>
          </a:bodyPr>
          <a:lstStyle/>
          <a:p>
            <a:pPr marL="457200" indent="-457200" algn="l">
              <a:buFont typeface="Arial" panose="020B0604020202020204" pitchFamily="34" charset="0"/>
              <a:buChar char="•"/>
            </a:pPr>
            <a:r>
              <a:rPr lang="en-US" sz="3600" dirty="0"/>
              <a:t>Identified </a:t>
            </a:r>
            <a:r>
              <a:rPr lang="en-US" sz="3600" b="1" dirty="0" err="1"/>
              <a:t>XGBoost</a:t>
            </a:r>
            <a:r>
              <a:rPr lang="en-US" sz="3600" dirty="0"/>
              <a:t> as the </a:t>
            </a:r>
            <a:r>
              <a:rPr lang="en-US" sz="3600" b="1" dirty="0"/>
              <a:t>best-performing model</a:t>
            </a:r>
            <a:r>
              <a:rPr lang="en-US" sz="3600" dirty="0"/>
              <a:t> based on the highest overall accuracy and balanced metrics.</a:t>
            </a:r>
            <a:br>
              <a:rPr lang="en-US" sz="3600" dirty="0"/>
            </a:br>
            <a:br>
              <a:rPr lang="en-US" sz="3600" dirty="0"/>
            </a:br>
            <a:endParaRPr lang="en-US" sz="3600" dirty="0"/>
          </a:p>
          <a:p>
            <a:pPr marL="457200" indent="-457200" algn="l">
              <a:buFont typeface="Arial" panose="020B0604020202020204" pitchFamily="34" charset="0"/>
              <a:buChar char="•"/>
            </a:pPr>
            <a:br>
              <a:rPr lang="en-US" sz="3600" dirty="0"/>
            </a:br>
            <a:r>
              <a:rPr lang="en-US" sz="3600" dirty="0"/>
              <a:t>Saved the final trained </a:t>
            </a:r>
            <a:r>
              <a:rPr lang="en-US" sz="3600" dirty="0" err="1"/>
              <a:t>XGBoost</a:t>
            </a:r>
            <a:r>
              <a:rPr lang="en-US" sz="3600" dirty="0"/>
              <a:t> model using </a:t>
            </a:r>
            <a:r>
              <a:rPr lang="en-US" sz="3600" b="1" dirty="0" err="1"/>
              <a:t>Joblib</a:t>
            </a:r>
            <a:r>
              <a:rPr lang="en-US" sz="3600" dirty="0"/>
              <a:t> for deployment in the </a:t>
            </a:r>
            <a:r>
              <a:rPr lang="en-US" sz="3600" dirty="0" err="1"/>
              <a:t>Streamlit</a:t>
            </a:r>
            <a:r>
              <a:rPr lang="en-US" sz="3600" dirty="0"/>
              <a:t> application.</a:t>
            </a:r>
            <a:endParaRPr lang="en-US" sz="3200" dirty="0">
              <a:solidFill>
                <a:srgbClr val="000000"/>
              </a:solidFill>
              <a:latin typeface="Montserrat"/>
              <a:ea typeface="Montserrat"/>
              <a:cs typeface="Montserrat"/>
              <a:sym typeface="Montserrat"/>
            </a:endParaRPr>
          </a:p>
        </p:txBody>
      </p:sp>
      <p:sp>
        <p:nvSpPr>
          <p:cNvPr id="43" name="TextBox 9">
            <a:extLst>
              <a:ext uri="{FF2B5EF4-FFF2-40B4-BE49-F238E27FC236}">
                <a16:creationId xmlns:a16="http://schemas.microsoft.com/office/drawing/2014/main" id="{72DD6BDD-60D3-09EB-9783-FB1177652C36}"/>
              </a:ext>
            </a:extLst>
          </p:cNvPr>
          <p:cNvSpPr txBox="1"/>
          <p:nvPr/>
        </p:nvSpPr>
        <p:spPr>
          <a:xfrm>
            <a:off x="1210075" y="1570777"/>
            <a:ext cx="7615423" cy="1846659"/>
          </a:xfrm>
          <a:prstGeom prst="rect">
            <a:avLst/>
          </a:prstGeom>
        </p:spPr>
        <p:txBody>
          <a:bodyPr wrap="square" lIns="0" tIns="0" rIns="0" bIns="0" rtlCol="0" anchor="t">
            <a:spAutoFit/>
          </a:bodyPr>
          <a:lstStyle/>
          <a:p>
            <a:pPr algn="l">
              <a:lnSpc>
                <a:spcPts val="7175"/>
              </a:lnSpc>
            </a:pPr>
            <a:r>
              <a:rPr lang="en-US" sz="6600" b="1" dirty="0">
                <a:solidFill>
                  <a:srgbClr val="000000"/>
                </a:solidFill>
                <a:latin typeface="Montserrat Semi-Bold"/>
                <a:ea typeface="Montserrat Semi-Bold"/>
                <a:cs typeface="Montserrat Semi-Bold"/>
                <a:sym typeface="Montserrat Semi-Bold"/>
              </a:rPr>
              <a:t>Model Selection and Saving</a:t>
            </a:r>
          </a:p>
        </p:txBody>
      </p:sp>
    </p:spTree>
    <p:extLst>
      <p:ext uri="{BB962C8B-B14F-4D97-AF65-F5344CB8AC3E}">
        <p14:creationId xmlns:p14="http://schemas.microsoft.com/office/powerpoint/2010/main" val="3884516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1" r="-111"/>
            </a:stretch>
          </a:blipFill>
        </p:spPr>
      </p:sp>
      <p:grpSp>
        <p:nvGrpSpPr>
          <p:cNvPr id="3" name="Group 3"/>
          <p:cNvGrpSpPr/>
          <p:nvPr/>
        </p:nvGrpSpPr>
        <p:grpSpPr>
          <a:xfrm>
            <a:off x="-929855" y="-403539"/>
            <a:ext cx="13031377" cy="11141745"/>
            <a:chOff x="0" y="0"/>
            <a:chExt cx="3432132" cy="2934451"/>
          </a:xfrm>
        </p:grpSpPr>
        <p:sp>
          <p:nvSpPr>
            <p:cNvPr id="4" name="Freeform 4"/>
            <p:cNvSpPr/>
            <p:nvPr/>
          </p:nvSpPr>
          <p:spPr>
            <a:xfrm>
              <a:off x="0" y="0"/>
              <a:ext cx="3432132" cy="2934451"/>
            </a:xfrm>
            <a:custGeom>
              <a:avLst/>
              <a:gdLst/>
              <a:ahLst/>
              <a:cxnLst/>
              <a:rect l="l" t="t" r="r" b="b"/>
              <a:pathLst>
                <a:path w="3432132" h="2934451">
                  <a:moveTo>
                    <a:pt x="0" y="0"/>
                  </a:moveTo>
                  <a:lnTo>
                    <a:pt x="3432132" y="0"/>
                  </a:lnTo>
                  <a:lnTo>
                    <a:pt x="3432132" y="2934451"/>
                  </a:lnTo>
                  <a:lnTo>
                    <a:pt x="0" y="2934451"/>
                  </a:lnTo>
                  <a:close/>
                </a:path>
              </a:pathLst>
            </a:custGeom>
            <a:gradFill rotWithShape="1">
              <a:gsLst>
                <a:gs pos="0">
                  <a:srgbClr val="FFFFFF">
                    <a:alpha val="100000"/>
                  </a:srgbClr>
                </a:gs>
                <a:gs pos="50000">
                  <a:srgbClr val="FFFFFF">
                    <a:alpha val="100000"/>
                  </a:srgbClr>
                </a:gs>
                <a:gs pos="100000">
                  <a:srgbClr val="FFFFFF">
                    <a:alpha val="0"/>
                  </a:srgbClr>
                </a:gs>
              </a:gsLst>
              <a:lin ang="0"/>
            </a:gradFill>
          </p:spPr>
        </p:sp>
        <p:sp>
          <p:nvSpPr>
            <p:cNvPr id="5" name="TextBox 5"/>
            <p:cNvSpPr txBox="1"/>
            <p:nvPr/>
          </p:nvSpPr>
          <p:spPr>
            <a:xfrm>
              <a:off x="0" y="-38100"/>
              <a:ext cx="3432132" cy="2972551"/>
            </a:xfrm>
            <a:prstGeom prst="rect">
              <a:avLst/>
            </a:prstGeom>
          </p:spPr>
          <p:txBody>
            <a:bodyPr lIns="50800" tIns="50800" rIns="50800" bIns="50800" rtlCol="0" anchor="ctr"/>
            <a:lstStyle/>
            <a:p>
              <a:pPr algn="ctr">
                <a:lnSpc>
                  <a:spcPts val="2566"/>
                </a:lnSpc>
              </a:pPr>
              <a:endParaRPr/>
            </a:p>
          </p:txBody>
        </p:sp>
      </p:grpSp>
      <p:grpSp>
        <p:nvGrpSpPr>
          <p:cNvPr id="6" name="Group 6"/>
          <p:cNvGrpSpPr/>
          <p:nvPr/>
        </p:nvGrpSpPr>
        <p:grpSpPr>
          <a:xfrm>
            <a:off x="-929855" y="1954409"/>
            <a:ext cx="22357833" cy="1806182"/>
            <a:chOff x="0" y="0"/>
            <a:chExt cx="5888483" cy="475702"/>
          </a:xfrm>
        </p:grpSpPr>
        <p:sp>
          <p:nvSpPr>
            <p:cNvPr id="7" name="Freeform 7"/>
            <p:cNvSpPr/>
            <p:nvPr/>
          </p:nvSpPr>
          <p:spPr>
            <a:xfrm>
              <a:off x="0" y="0"/>
              <a:ext cx="5888483" cy="475702"/>
            </a:xfrm>
            <a:custGeom>
              <a:avLst/>
              <a:gdLst/>
              <a:ahLst/>
              <a:cxnLst/>
              <a:rect l="l" t="t" r="r" b="b"/>
              <a:pathLst>
                <a:path w="5888483" h="475702">
                  <a:moveTo>
                    <a:pt x="0" y="0"/>
                  </a:moveTo>
                  <a:lnTo>
                    <a:pt x="5888483" y="0"/>
                  </a:lnTo>
                  <a:lnTo>
                    <a:pt x="5888483" y="475702"/>
                  </a:lnTo>
                  <a:lnTo>
                    <a:pt x="0" y="475702"/>
                  </a:lnTo>
                  <a:close/>
                </a:path>
              </a:pathLst>
            </a:custGeom>
            <a:solidFill>
              <a:srgbClr val="E5E5E5">
                <a:alpha val="64706"/>
              </a:srgbClr>
            </a:solidFill>
          </p:spPr>
        </p:sp>
        <p:sp>
          <p:nvSpPr>
            <p:cNvPr id="8" name="TextBox 8"/>
            <p:cNvSpPr txBox="1"/>
            <p:nvPr/>
          </p:nvSpPr>
          <p:spPr>
            <a:xfrm>
              <a:off x="0" y="19050"/>
              <a:ext cx="5888483" cy="456652"/>
            </a:xfrm>
            <a:prstGeom prst="rect">
              <a:avLst/>
            </a:prstGeom>
          </p:spPr>
          <p:txBody>
            <a:bodyPr lIns="50800" tIns="50800" rIns="50800" bIns="50800" rtlCol="0" anchor="ctr"/>
            <a:lstStyle/>
            <a:p>
              <a:pPr algn="ctr">
                <a:lnSpc>
                  <a:spcPts val="1841"/>
                </a:lnSpc>
              </a:pPr>
              <a:endParaRPr/>
            </a:p>
          </p:txBody>
        </p:sp>
      </p:grpSp>
      <p:sp>
        <p:nvSpPr>
          <p:cNvPr id="9" name="Freeform 9"/>
          <p:cNvSpPr/>
          <p:nvPr/>
        </p:nvSpPr>
        <p:spPr>
          <a:xfrm>
            <a:off x="1711939" y="837362"/>
            <a:ext cx="520660" cy="332276"/>
          </a:xfrm>
          <a:custGeom>
            <a:avLst/>
            <a:gdLst/>
            <a:ahLst/>
            <a:cxnLst/>
            <a:rect l="l" t="t" r="r" b="b"/>
            <a:pathLst>
              <a:path w="520660" h="332276">
                <a:moveTo>
                  <a:pt x="0" y="0"/>
                </a:moveTo>
                <a:lnTo>
                  <a:pt x="520660" y="0"/>
                </a:lnTo>
                <a:lnTo>
                  <a:pt x="520660" y="332276"/>
                </a:lnTo>
                <a:lnTo>
                  <a:pt x="0" y="332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2385436" y="905284"/>
            <a:ext cx="1924300" cy="230832"/>
          </a:xfrm>
          <a:prstGeom prst="rect">
            <a:avLst/>
          </a:prstGeom>
        </p:spPr>
        <p:txBody>
          <a:bodyPr lIns="0" tIns="0" rIns="0" bIns="0" rtlCol="0" anchor="t">
            <a:spAutoFit/>
          </a:bodyPr>
          <a:lstStyle/>
          <a:p>
            <a:pPr algn="l">
              <a:lnSpc>
                <a:spcPts val="1841"/>
              </a:lnSpc>
            </a:pPr>
            <a:r>
              <a:rPr lang="en-US" sz="1737" b="1" dirty="0">
                <a:solidFill>
                  <a:srgbClr val="000000"/>
                </a:solidFill>
                <a:latin typeface="Montserrat Semi-Bold"/>
                <a:ea typeface="Montserrat Semi-Bold"/>
                <a:cs typeface="Montserrat Semi-Bold"/>
                <a:sym typeface="Montserrat Semi-Bold"/>
              </a:rPr>
              <a:t>Shipment Sure</a:t>
            </a:r>
          </a:p>
        </p:txBody>
      </p:sp>
      <p:sp>
        <p:nvSpPr>
          <p:cNvPr id="18" name="TextBox 18"/>
          <p:cNvSpPr txBox="1"/>
          <p:nvPr/>
        </p:nvSpPr>
        <p:spPr>
          <a:xfrm>
            <a:off x="909865" y="1884864"/>
            <a:ext cx="5840584" cy="1846659"/>
          </a:xfrm>
          <a:prstGeom prst="rect">
            <a:avLst/>
          </a:prstGeom>
        </p:spPr>
        <p:txBody>
          <a:bodyPr wrap="square" lIns="0" tIns="0" rIns="0" bIns="0" rtlCol="0" anchor="t">
            <a:spAutoFit/>
          </a:bodyPr>
          <a:lstStyle/>
          <a:p>
            <a:pPr algn="l">
              <a:lnSpc>
                <a:spcPts val="7175"/>
              </a:lnSpc>
            </a:pPr>
            <a:r>
              <a:rPr lang="en-US" sz="6768" b="1" dirty="0">
                <a:solidFill>
                  <a:srgbClr val="000000"/>
                </a:solidFill>
                <a:latin typeface="Montserrat Semi-Bold"/>
                <a:ea typeface="Montserrat Semi-Bold"/>
                <a:cs typeface="Montserrat Semi-Bold"/>
                <a:sym typeface="Montserrat Semi-Bold"/>
              </a:rPr>
              <a:t>Model Deployment</a:t>
            </a:r>
          </a:p>
        </p:txBody>
      </p:sp>
      <p:grpSp>
        <p:nvGrpSpPr>
          <p:cNvPr id="20" name="Group 20"/>
          <p:cNvGrpSpPr/>
          <p:nvPr/>
        </p:nvGrpSpPr>
        <p:grpSpPr>
          <a:xfrm>
            <a:off x="16476765" y="-401139"/>
            <a:ext cx="3493430" cy="349343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2C05F2"/>
              </a:solidFill>
              <a:prstDash val="solid"/>
              <a:miter/>
            </a:ln>
          </p:spPr>
        </p:sp>
        <p:sp>
          <p:nvSpPr>
            <p:cNvPr id="22" name="TextBox 22"/>
            <p:cNvSpPr txBox="1"/>
            <p:nvPr/>
          </p:nvSpPr>
          <p:spPr>
            <a:xfrm>
              <a:off x="76200" y="95250"/>
              <a:ext cx="660400" cy="641350"/>
            </a:xfrm>
            <a:prstGeom prst="rect">
              <a:avLst/>
            </a:prstGeom>
          </p:spPr>
          <p:txBody>
            <a:bodyPr lIns="50800" tIns="50800" rIns="50800" bIns="50800" rtlCol="0" anchor="ctr"/>
            <a:lstStyle/>
            <a:p>
              <a:pPr algn="ctr">
                <a:lnSpc>
                  <a:spcPts val="1841"/>
                </a:lnSpc>
              </a:pPr>
              <a:endParaRPr/>
            </a:p>
          </p:txBody>
        </p:sp>
      </p:grpSp>
      <p:grpSp>
        <p:nvGrpSpPr>
          <p:cNvPr id="23" name="Group 23"/>
          <p:cNvGrpSpPr/>
          <p:nvPr/>
        </p:nvGrpSpPr>
        <p:grpSpPr>
          <a:xfrm>
            <a:off x="-2077935" y="7714161"/>
            <a:ext cx="3493430" cy="3493430"/>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2C05F2"/>
              </a:solidFill>
              <a:prstDash val="solid"/>
              <a:miter/>
            </a:ln>
          </p:spPr>
        </p:sp>
        <p:sp>
          <p:nvSpPr>
            <p:cNvPr id="25" name="TextBox 25"/>
            <p:cNvSpPr txBox="1"/>
            <p:nvPr/>
          </p:nvSpPr>
          <p:spPr>
            <a:xfrm>
              <a:off x="76200" y="95250"/>
              <a:ext cx="660400" cy="641350"/>
            </a:xfrm>
            <a:prstGeom prst="rect">
              <a:avLst/>
            </a:prstGeom>
          </p:spPr>
          <p:txBody>
            <a:bodyPr lIns="50800" tIns="50800" rIns="50800" bIns="50800" rtlCol="0" anchor="ctr"/>
            <a:lstStyle/>
            <a:p>
              <a:pPr algn="ctr">
                <a:lnSpc>
                  <a:spcPts val="1841"/>
                </a:lnSpc>
              </a:pPr>
              <a:endParaRPr/>
            </a:p>
          </p:txBody>
        </p:sp>
      </p:grpSp>
      <p:grpSp>
        <p:nvGrpSpPr>
          <p:cNvPr id="31" name="Group 31"/>
          <p:cNvGrpSpPr>
            <a:grpSpLocks noChangeAspect="1"/>
          </p:cNvGrpSpPr>
          <p:nvPr/>
        </p:nvGrpSpPr>
        <p:grpSpPr>
          <a:xfrm>
            <a:off x="788942" y="4140517"/>
            <a:ext cx="3192989" cy="3047587"/>
            <a:chOff x="-366471" y="-11891"/>
            <a:chExt cx="15572971" cy="14863810"/>
          </a:xfrm>
        </p:grpSpPr>
        <p:sp>
          <p:nvSpPr>
            <p:cNvPr id="32" name="Freeform 32"/>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2C05F2"/>
            </a:solidFill>
          </p:spPr>
        </p:sp>
        <p:sp>
          <p:nvSpPr>
            <p:cNvPr id="33" name="Freeform 33"/>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4" name="Freeform 34"/>
            <p:cNvSpPr/>
            <p:nvPr/>
          </p:nvSpPr>
          <p:spPr>
            <a:xfrm>
              <a:off x="223299" y="1127627"/>
              <a:ext cx="14772923" cy="11018492"/>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a:blipFill>
          </p:spPr>
        </p:sp>
      </p:grpSp>
      <p:sp>
        <p:nvSpPr>
          <p:cNvPr id="36" name="Rectangle 2">
            <a:extLst>
              <a:ext uri="{FF2B5EF4-FFF2-40B4-BE49-F238E27FC236}">
                <a16:creationId xmlns:a16="http://schemas.microsoft.com/office/drawing/2014/main" id="{CD856049-E296-FBEC-12E7-270B9B5C9766}"/>
              </a:ext>
            </a:extLst>
          </p:cNvPr>
          <p:cNvSpPr>
            <a:spLocks noChangeArrowheads="1"/>
          </p:cNvSpPr>
          <p:nvPr/>
        </p:nvSpPr>
        <p:spPr bwMode="auto">
          <a:xfrm>
            <a:off x="4666500" y="3926680"/>
            <a:ext cx="12137774" cy="655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Model Integration</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Arial" panose="020B0604020202020204" pitchFamily="34" charset="0"/>
              </a:rPr>
              <a:t>	Loaded the finalized </a:t>
            </a:r>
            <a:r>
              <a:rPr kumimoji="0" lang="en-US" altLang="en-US" sz="2800" b="1" i="0" u="none" strike="noStrike" cap="none" normalizeH="0" baseline="0" dirty="0" err="1">
                <a:ln>
                  <a:noFill/>
                </a:ln>
                <a:solidFill>
                  <a:schemeClr val="tx1"/>
                </a:solidFill>
                <a:effectLst/>
                <a:latin typeface="Arial" panose="020B0604020202020204" pitchFamily="34" charset="0"/>
              </a:rPr>
              <a:t>XGBoost</a:t>
            </a:r>
            <a:r>
              <a:rPr kumimoji="0" lang="en-US" altLang="en-US" sz="2800" b="1" i="0" u="none" strike="noStrike" cap="none" normalizeH="0" baseline="0" dirty="0">
                <a:ln>
                  <a:noFill/>
                </a:ln>
                <a:solidFill>
                  <a:schemeClr val="tx1"/>
                </a:solidFill>
                <a:effectLst/>
                <a:latin typeface="Arial" panose="020B0604020202020204" pitchFamily="34" charset="0"/>
              </a:rPr>
              <a:t> model</a:t>
            </a:r>
            <a:r>
              <a:rPr kumimoji="0" lang="en-US" altLang="en-US" sz="2800" b="0" i="0" u="none" strike="noStrike" cap="none" normalizeH="0" baseline="0" dirty="0">
                <a:ln>
                  <a:noFill/>
                </a:ln>
                <a:solidFill>
                  <a:schemeClr val="tx1"/>
                </a:solidFill>
                <a:effectLst/>
                <a:latin typeface="Arial" panose="020B0604020202020204" pitchFamily="34" charset="0"/>
              </a:rPr>
              <a:t> (saved using </a:t>
            </a:r>
            <a:r>
              <a:rPr kumimoji="0" lang="en-US" altLang="en-US" sz="2800" b="0" i="1" u="none" strike="noStrike" cap="none" normalizeH="0" baseline="0" dirty="0" err="1">
                <a:ln>
                  <a:noFill/>
                </a:ln>
                <a:solidFill>
                  <a:schemeClr val="tx1"/>
                </a:solidFill>
                <a:effectLst/>
                <a:latin typeface="Arial" panose="020B0604020202020204" pitchFamily="34" charset="0"/>
              </a:rPr>
              <a:t>Joblib</a:t>
            </a:r>
            <a:r>
              <a:rPr kumimoji="0" lang="en-US" altLang="en-US" sz="2800" b="0" i="0" u="none" strike="noStrike" cap="none" normalizeH="0" baseline="0" dirty="0">
                <a:ln>
                  <a:noFill/>
                </a:ln>
                <a:solidFill>
                  <a:schemeClr val="tx1"/>
                </a:solidFill>
                <a:effectLst/>
                <a:latin typeface="Arial" panose="020B0604020202020204" pitchFamily="34" charset="0"/>
              </a:rPr>
              <a:t>) into a 	</a:t>
            </a:r>
            <a:r>
              <a:rPr kumimoji="0" lang="en-US" altLang="en-US" sz="2800" b="1" i="0" u="none" strike="noStrike" cap="none" normalizeH="0" baseline="0" dirty="0" err="1">
                <a:ln>
                  <a:noFill/>
                </a:ln>
                <a:solidFill>
                  <a:schemeClr val="tx1"/>
                </a:solidFill>
                <a:effectLst/>
                <a:latin typeface="Arial" panose="020B0604020202020204" pitchFamily="34" charset="0"/>
              </a:rPr>
              <a:t>Streamlit</a:t>
            </a:r>
            <a:r>
              <a:rPr kumimoji="0" lang="en-US" altLang="en-US" sz="2800" b="0" i="0" u="none" strike="noStrike" cap="none" normalizeH="0" baseline="0" dirty="0">
                <a:ln>
                  <a:noFill/>
                </a:ln>
                <a:solidFill>
                  <a:schemeClr val="tx1"/>
                </a:solidFill>
                <a:effectLst/>
                <a:latin typeface="Arial" panose="020B0604020202020204" pitchFamily="34" charset="0"/>
              </a:rPr>
              <a:t> application for real-time prediction.</a:t>
            </a:r>
            <a:br>
              <a:rPr kumimoji="0" lang="en-US" altLang="en-US" sz="2800" b="0" i="0" u="none" strike="noStrike" cap="none" normalizeH="0" baseline="0" dirty="0">
                <a:ln>
                  <a:noFill/>
                </a:ln>
                <a:solidFill>
                  <a:schemeClr val="tx1"/>
                </a:solidFill>
                <a:effectLst/>
                <a:latin typeface="Arial" panose="020B0604020202020204" pitchFamily="34" charset="0"/>
              </a:rPr>
            </a:b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Interface Design</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Arial" panose="020B0604020202020204" pitchFamily="34" charset="0"/>
              </a:rPr>
              <a:t>	Created a simple, interactive </a:t>
            </a:r>
            <a:r>
              <a:rPr kumimoji="0" lang="en-US" altLang="en-US" sz="2800" b="1" i="0" u="none" strike="noStrike" cap="none" normalizeH="0" baseline="0" dirty="0">
                <a:ln>
                  <a:noFill/>
                </a:ln>
                <a:solidFill>
                  <a:schemeClr val="tx1"/>
                </a:solidFill>
                <a:effectLst/>
                <a:latin typeface="Arial" panose="020B0604020202020204" pitchFamily="34" charset="0"/>
              </a:rPr>
              <a:t>user interface</a:t>
            </a:r>
            <a:r>
              <a:rPr kumimoji="0" lang="en-US" altLang="en-US" sz="2800" b="0" i="0" u="none" strike="noStrike" cap="none" normalizeH="0" baseline="0" dirty="0">
                <a:ln>
                  <a:noFill/>
                </a:ln>
                <a:solidFill>
                  <a:schemeClr val="tx1"/>
                </a:solidFill>
                <a:effectLst/>
                <a:latin typeface="Arial" panose="020B0604020202020204" pitchFamily="34" charset="0"/>
              </a:rPr>
              <a:t> in </a:t>
            </a:r>
            <a:r>
              <a:rPr kumimoji="0" lang="en-US" altLang="en-US" sz="2800" b="0" i="0" u="none" strike="noStrike" cap="none" normalizeH="0" baseline="0" dirty="0" err="1">
                <a:ln>
                  <a:noFill/>
                </a:ln>
                <a:solidFill>
                  <a:schemeClr val="tx1"/>
                </a:solidFill>
                <a:effectLst/>
                <a:latin typeface="Arial" panose="020B0604020202020204" pitchFamily="34" charset="0"/>
              </a:rPr>
              <a:t>Streamlit</a:t>
            </a:r>
            <a:r>
              <a:rPr kumimoji="0" lang="en-US" altLang="en-US" sz="2800" b="0" i="0" u="none" strike="noStrike" cap="none" normalizeH="0" baseline="0" dirty="0">
                <a:ln>
                  <a:noFill/>
                </a:ln>
                <a:solidFill>
                  <a:schemeClr val="tx1"/>
                </a:solidFill>
                <a:effectLst/>
                <a:latin typeface="Arial" panose="020B0604020202020204" pitchFamily="34" charset="0"/>
              </a:rPr>
              <a:t> where users 	can input shipment details such as </a:t>
            </a:r>
            <a:r>
              <a:rPr kumimoji="0" lang="en-US" altLang="en-US" sz="2800" b="0" i="1" u="none" strike="noStrike" cap="none" normalizeH="0" baseline="0" dirty="0">
                <a:ln>
                  <a:noFill/>
                </a:ln>
                <a:solidFill>
                  <a:schemeClr val="tx1"/>
                </a:solidFill>
                <a:effectLst/>
                <a:latin typeface="Arial" panose="020B0604020202020204" pitchFamily="34" charset="0"/>
              </a:rPr>
              <a:t>Cost, Weight, Mode of Shipment,</a:t>
            </a:r>
            <a:r>
              <a:rPr kumimoji="0" lang="en-US" altLang="en-US" sz="2800" b="0" i="0" u="none" strike="noStrike" cap="none" normalizeH="0" baseline="0" dirty="0">
                <a:ln>
                  <a:noFill/>
                </a:ln>
                <a:solidFill>
                  <a:schemeClr val="tx1"/>
                </a:solidFill>
                <a:effectLst/>
                <a:latin typeface="Arial" panose="020B0604020202020204" pitchFamily="34" charset="0"/>
              </a:rPr>
              <a:t> 	and </a:t>
            </a:r>
            <a:r>
              <a:rPr kumimoji="0" lang="en-US" altLang="en-US" sz="2800" b="0" i="1" u="none" strike="noStrike" cap="none" normalizeH="0" baseline="0" dirty="0">
                <a:ln>
                  <a:noFill/>
                </a:ln>
                <a:solidFill>
                  <a:schemeClr val="tx1"/>
                </a:solidFill>
                <a:effectLst/>
                <a:latin typeface="Arial" panose="020B0604020202020204" pitchFamily="34" charset="0"/>
              </a:rPr>
              <a:t>Discount Offered</a:t>
            </a:r>
            <a:r>
              <a:rPr kumimoji="0" lang="en-US" altLang="en-US" sz="2800" b="0" i="0" u="none" strike="noStrike" cap="none" normalizeH="0" baseline="0" dirty="0">
                <a:ln>
                  <a:noFill/>
                </a:ln>
                <a:solidFill>
                  <a:schemeClr val="tx1"/>
                </a:solidFill>
                <a:effectLst/>
                <a:latin typeface="Arial" panose="020B0604020202020204" pitchFamily="34" charset="0"/>
              </a:rPr>
              <a:t>.</a:t>
            </a:r>
            <a:br>
              <a:rPr kumimoji="0" lang="en-US" altLang="en-US" sz="2800" b="0" i="0" u="none" strike="noStrike" cap="none" normalizeH="0" baseline="0" dirty="0">
                <a:ln>
                  <a:noFill/>
                </a:ln>
                <a:solidFill>
                  <a:schemeClr val="tx1"/>
                </a:solidFill>
                <a:effectLst/>
                <a:latin typeface="Arial" panose="020B0604020202020204" pitchFamily="34" charset="0"/>
              </a:rPr>
            </a:br>
            <a:endParaRPr kumimoji="0" lang="en-US" altLang="en-US" sz="2800" b="0" i="0" u="none" strike="noStrike" cap="none" normalizeH="0" baseline="0" dirty="0">
              <a:ln>
                <a:noFill/>
              </a:ln>
              <a:solidFill>
                <a:schemeClr val="tx1"/>
              </a:solidFill>
              <a:effectLst/>
              <a:latin typeface="Arial" panose="020B0604020202020204" pitchFamily="34" charset="0"/>
            </a:endParaRPr>
          </a:p>
          <a:p>
            <a:r>
              <a:rPr lang="en-US" sz="2800" b="1" dirty="0">
                <a:latin typeface="Arial" panose="020B0604020202020204" pitchFamily="34" charset="0"/>
                <a:cs typeface="Arial" panose="020B0604020202020204" pitchFamily="34" charset="0"/>
              </a:rPr>
              <a:t>Testing and Validation</a:t>
            </a:r>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	Tested the app locally to ensure accurate predictions and smooth 	</a:t>
            </a:r>
            <a:r>
              <a:rPr lang="en-US" sz="2800" dirty="0" err="1">
                <a:latin typeface="Arial" panose="020B0604020202020204" pitchFamily="34" charset="0"/>
                <a:cs typeface="Arial" panose="020B0604020202020204" pitchFamily="34" charset="0"/>
              </a:rPr>
              <a:t>functionality.Verified</a:t>
            </a:r>
            <a:r>
              <a:rPr lang="en-US" sz="2800" dirty="0">
                <a:latin typeface="Arial" panose="020B0604020202020204" pitchFamily="34" charset="0"/>
                <a:cs typeface="Arial" panose="020B0604020202020204" pitchFamily="34" charset="0"/>
              </a:rPr>
              <a:t> that the results matched offline model 	performance.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481E6-8A27-3E61-8DD1-008E2B47F8A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F5DB88C-D281-EB85-07E5-9AE48C9BD34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1" r="-111"/>
            </a:stretch>
          </a:blipFill>
        </p:spPr>
      </p:sp>
      <p:grpSp>
        <p:nvGrpSpPr>
          <p:cNvPr id="3" name="Group 3">
            <a:extLst>
              <a:ext uri="{FF2B5EF4-FFF2-40B4-BE49-F238E27FC236}">
                <a16:creationId xmlns:a16="http://schemas.microsoft.com/office/drawing/2014/main" id="{DA16AEF8-A1CD-5B54-BD82-24E4A82F599D}"/>
              </a:ext>
            </a:extLst>
          </p:cNvPr>
          <p:cNvGrpSpPr/>
          <p:nvPr/>
        </p:nvGrpSpPr>
        <p:grpSpPr>
          <a:xfrm>
            <a:off x="-929855" y="-403539"/>
            <a:ext cx="13031377" cy="11141745"/>
            <a:chOff x="0" y="0"/>
            <a:chExt cx="3432132" cy="2934451"/>
          </a:xfrm>
        </p:grpSpPr>
        <p:sp>
          <p:nvSpPr>
            <p:cNvPr id="4" name="Freeform 4">
              <a:extLst>
                <a:ext uri="{FF2B5EF4-FFF2-40B4-BE49-F238E27FC236}">
                  <a16:creationId xmlns:a16="http://schemas.microsoft.com/office/drawing/2014/main" id="{E2802C78-FE75-C761-5F38-729A234C3A9A}"/>
                </a:ext>
              </a:extLst>
            </p:cNvPr>
            <p:cNvSpPr/>
            <p:nvPr/>
          </p:nvSpPr>
          <p:spPr>
            <a:xfrm>
              <a:off x="0" y="0"/>
              <a:ext cx="3432132" cy="2934451"/>
            </a:xfrm>
            <a:custGeom>
              <a:avLst/>
              <a:gdLst/>
              <a:ahLst/>
              <a:cxnLst/>
              <a:rect l="l" t="t" r="r" b="b"/>
              <a:pathLst>
                <a:path w="3432132" h="2934451">
                  <a:moveTo>
                    <a:pt x="0" y="0"/>
                  </a:moveTo>
                  <a:lnTo>
                    <a:pt x="3432132" y="0"/>
                  </a:lnTo>
                  <a:lnTo>
                    <a:pt x="3432132" y="2934451"/>
                  </a:lnTo>
                  <a:lnTo>
                    <a:pt x="0" y="2934451"/>
                  </a:lnTo>
                  <a:close/>
                </a:path>
              </a:pathLst>
            </a:custGeom>
            <a:gradFill rotWithShape="1">
              <a:gsLst>
                <a:gs pos="0">
                  <a:srgbClr val="FFFFFF">
                    <a:alpha val="100000"/>
                  </a:srgbClr>
                </a:gs>
                <a:gs pos="50000">
                  <a:srgbClr val="FFFFFF">
                    <a:alpha val="100000"/>
                  </a:srgbClr>
                </a:gs>
                <a:gs pos="100000">
                  <a:srgbClr val="FFFFFF">
                    <a:alpha val="0"/>
                  </a:srgbClr>
                </a:gs>
              </a:gsLst>
              <a:lin ang="0"/>
            </a:gradFill>
          </p:spPr>
        </p:sp>
        <p:sp>
          <p:nvSpPr>
            <p:cNvPr id="5" name="TextBox 5">
              <a:extLst>
                <a:ext uri="{FF2B5EF4-FFF2-40B4-BE49-F238E27FC236}">
                  <a16:creationId xmlns:a16="http://schemas.microsoft.com/office/drawing/2014/main" id="{7B4F3503-6176-6E3F-C662-2D85A84BC6B7}"/>
                </a:ext>
              </a:extLst>
            </p:cNvPr>
            <p:cNvSpPr txBox="1"/>
            <p:nvPr/>
          </p:nvSpPr>
          <p:spPr>
            <a:xfrm>
              <a:off x="0" y="-38100"/>
              <a:ext cx="3432132" cy="2972551"/>
            </a:xfrm>
            <a:prstGeom prst="rect">
              <a:avLst/>
            </a:prstGeom>
          </p:spPr>
          <p:txBody>
            <a:bodyPr lIns="50800" tIns="50800" rIns="50800" bIns="50800" rtlCol="0" anchor="ctr"/>
            <a:lstStyle/>
            <a:p>
              <a:pPr algn="ctr">
                <a:lnSpc>
                  <a:spcPts val="2566"/>
                </a:lnSpc>
              </a:pPr>
              <a:endParaRPr/>
            </a:p>
          </p:txBody>
        </p:sp>
      </p:grpSp>
      <p:sp>
        <p:nvSpPr>
          <p:cNvPr id="9" name="Freeform 9">
            <a:extLst>
              <a:ext uri="{FF2B5EF4-FFF2-40B4-BE49-F238E27FC236}">
                <a16:creationId xmlns:a16="http://schemas.microsoft.com/office/drawing/2014/main" id="{35148E49-533F-07C6-AA33-C59E8807AB56}"/>
              </a:ext>
            </a:extLst>
          </p:cNvPr>
          <p:cNvSpPr/>
          <p:nvPr/>
        </p:nvSpPr>
        <p:spPr>
          <a:xfrm>
            <a:off x="1711939" y="837362"/>
            <a:ext cx="520660" cy="332276"/>
          </a:xfrm>
          <a:custGeom>
            <a:avLst/>
            <a:gdLst/>
            <a:ahLst/>
            <a:cxnLst/>
            <a:rect l="l" t="t" r="r" b="b"/>
            <a:pathLst>
              <a:path w="520660" h="332276">
                <a:moveTo>
                  <a:pt x="0" y="0"/>
                </a:moveTo>
                <a:lnTo>
                  <a:pt x="520660" y="0"/>
                </a:lnTo>
                <a:lnTo>
                  <a:pt x="520660" y="332276"/>
                </a:lnTo>
                <a:lnTo>
                  <a:pt x="0" y="332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a:extLst>
              <a:ext uri="{FF2B5EF4-FFF2-40B4-BE49-F238E27FC236}">
                <a16:creationId xmlns:a16="http://schemas.microsoft.com/office/drawing/2014/main" id="{3FA8D27C-4C2B-A18A-F58D-002BA2A55DFE}"/>
              </a:ext>
            </a:extLst>
          </p:cNvPr>
          <p:cNvSpPr txBox="1"/>
          <p:nvPr/>
        </p:nvSpPr>
        <p:spPr>
          <a:xfrm>
            <a:off x="2385436" y="905284"/>
            <a:ext cx="1924300" cy="230832"/>
          </a:xfrm>
          <a:prstGeom prst="rect">
            <a:avLst/>
          </a:prstGeom>
        </p:spPr>
        <p:txBody>
          <a:bodyPr lIns="0" tIns="0" rIns="0" bIns="0" rtlCol="0" anchor="t">
            <a:spAutoFit/>
          </a:bodyPr>
          <a:lstStyle/>
          <a:p>
            <a:pPr algn="l">
              <a:lnSpc>
                <a:spcPts val="1841"/>
              </a:lnSpc>
            </a:pPr>
            <a:r>
              <a:rPr lang="en-US" sz="1737" b="1" dirty="0">
                <a:solidFill>
                  <a:srgbClr val="000000"/>
                </a:solidFill>
                <a:latin typeface="Montserrat Semi-Bold"/>
                <a:ea typeface="Montserrat Semi-Bold"/>
                <a:cs typeface="Montserrat Semi-Bold"/>
                <a:sym typeface="Montserrat Semi-Bold"/>
              </a:rPr>
              <a:t>Shipment Sure</a:t>
            </a:r>
          </a:p>
        </p:txBody>
      </p:sp>
      <p:sp>
        <p:nvSpPr>
          <p:cNvPr id="18" name="TextBox 18">
            <a:extLst>
              <a:ext uri="{FF2B5EF4-FFF2-40B4-BE49-F238E27FC236}">
                <a16:creationId xmlns:a16="http://schemas.microsoft.com/office/drawing/2014/main" id="{2800494A-B5DE-99D2-139F-87B06DE4C76B}"/>
              </a:ext>
            </a:extLst>
          </p:cNvPr>
          <p:cNvSpPr txBox="1"/>
          <p:nvPr/>
        </p:nvSpPr>
        <p:spPr>
          <a:xfrm>
            <a:off x="685800" y="1485900"/>
            <a:ext cx="5840584" cy="923330"/>
          </a:xfrm>
          <a:prstGeom prst="rect">
            <a:avLst/>
          </a:prstGeom>
        </p:spPr>
        <p:txBody>
          <a:bodyPr wrap="square" lIns="0" tIns="0" rIns="0" bIns="0" rtlCol="0" anchor="t">
            <a:spAutoFit/>
          </a:bodyPr>
          <a:lstStyle/>
          <a:p>
            <a:pPr algn="l">
              <a:lnSpc>
                <a:spcPts val="7175"/>
              </a:lnSpc>
            </a:pPr>
            <a:r>
              <a:rPr lang="en-US" sz="6768" b="1" dirty="0">
                <a:solidFill>
                  <a:srgbClr val="000000"/>
                </a:solidFill>
                <a:latin typeface="Montserrat Semi-Bold"/>
                <a:ea typeface="Montserrat Semi-Bold"/>
                <a:cs typeface="Montserrat Semi-Bold"/>
                <a:sym typeface="Montserrat Semi-Bold"/>
              </a:rPr>
              <a:t>Results</a:t>
            </a:r>
          </a:p>
        </p:txBody>
      </p:sp>
      <p:grpSp>
        <p:nvGrpSpPr>
          <p:cNvPr id="20" name="Group 20">
            <a:extLst>
              <a:ext uri="{FF2B5EF4-FFF2-40B4-BE49-F238E27FC236}">
                <a16:creationId xmlns:a16="http://schemas.microsoft.com/office/drawing/2014/main" id="{348603C8-2F60-CF77-51F5-F500E61FCB1E}"/>
              </a:ext>
            </a:extLst>
          </p:cNvPr>
          <p:cNvGrpSpPr/>
          <p:nvPr/>
        </p:nvGrpSpPr>
        <p:grpSpPr>
          <a:xfrm>
            <a:off x="16476765" y="-401139"/>
            <a:ext cx="3493430" cy="3493430"/>
            <a:chOff x="0" y="0"/>
            <a:chExt cx="812800" cy="812800"/>
          </a:xfrm>
        </p:grpSpPr>
        <p:sp>
          <p:nvSpPr>
            <p:cNvPr id="21" name="Freeform 21">
              <a:extLst>
                <a:ext uri="{FF2B5EF4-FFF2-40B4-BE49-F238E27FC236}">
                  <a16:creationId xmlns:a16="http://schemas.microsoft.com/office/drawing/2014/main" id="{A8CF16C2-728C-2851-A2A4-7ED48E1F689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2C05F2"/>
              </a:solidFill>
              <a:prstDash val="solid"/>
              <a:miter/>
            </a:ln>
          </p:spPr>
        </p:sp>
        <p:sp>
          <p:nvSpPr>
            <p:cNvPr id="22" name="TextBox 22">
              <a:extLst>
                <a:ext uri="{FF2B5EF4-FFF2-40B4-BE49-F238E27FC236}">
                  <a16:creationId xmlns:a16="http://schemas.microsoft.com/office/drawing/2014/main" id="{1B33289E-C5D9-2DF3-ECEF-2ACA2B2DE9AD}"/>
                </a:ext>
              </a:extLst>
            </p:cNvPr>
            <p:cNvSpPr txBox="1"/>
            <p:nvPr/>
          </p:nvSpPr>
          <p:spPr>
            <a:xfrm>
              <a:off x="76200" y="95250"/>
              <a:ext cx="660400" cy="641350"/>
            </a:xfrm>
            <a:prstGeom prst="rect">
              <a:avLst/>
            </a:prstGeom>
          </p:spPr>
          <p:txBody>
            <a:bodyPr lIns="50800" tIns="50800" rIns="50800" bIns="50800" rtlCol="0" anchor="ctr"/>
            <a:lstStyle/>
            <a:p>
              <a:pPr algn="ctr">
                <a:lnSpc>
                  <a:spcPts val="1841"/>
                </a:lnSpc>
              </a:pPr>
              <a:endParaRPr/>
            </a:p>
          </p:txBody>
        </p:sp>
      </p:grpSp>
      <p:grpSp>
        <p:nvGrpSpPr>
          <p:cNvPr id="23" name="Group 23">
            <a:extLst>
              <a:ext uri="{FF2B5EF4-FFF2-40B4-BE49-F238E27FC236}">
                <a16:creationId xmlns:a16="http://schemas.microsoft.com/office/drawing/2014/main" id="{62F69A9D-1492-A946-C5DF-4099DA97848B}"/>
              </a:ext>
            </a:extLst>
          </p:cNvPr>
          <p:cNvGrpSpPr/>
          <p:nvPr/>
        </p:nvGrpSpPr>
        <p:grpSpPr>
          <a:xfrm>
            <a:off x="-2077935" y="7714161"/>
            <a:ext cx="3493430" cy="3493430"/>
            <a:chOff x="0" y="0"/>
            <a:chExt cx="812800" cy="812800"/>
          </a:xfrm>
        </p:grpSpPr>
        <p:sp>
          <p:nvSpPr>
            <p:cNvPr id="24" name="Freeform 24">
              <a:extLst>
                <a:ext uri="{FF2B5EF4-FFF2-40B4-BE49-F238E27FC236}">
                  <a16:creationId xmlns:a16="http://schemas.microsoft.com/office/drawing/2014/main" id="{0B8EC7DB-4B3F-A496-EDFA-44AD5498732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2C05F2"/>
              </a:solidFill>
              <a:prstDash val="solid"/>
              <a:miter/>
            </a:ln>
          </p:spPr>
        </p:sp>
        <p:sp>
          <p:nvSpPr>
            <p:cNvPr id="25" name="TextBox 25">
              <a:extLst>
                <a:ext uri="{FF2B5EF4-FFF2-40B4-BE49-F238E27FC236}">
                  <a16:creationId xmlns:a16="http://schemas.microsoft.com/office/drawing/2014/main" id="{46D674E1-527F-F1DD-A4B2-534E117698D3}"/>
                </a:ext>
              </a:extLst>
            </p:cNvPr>
            <p:cNvSpPr txBox="1"/>
            <p:nvPr/>
          </p:nvSpPr>
          <p:spPr>
            <a:xfrm>
              <a:off x="76200" y="95250"/>
              <a:ext cx="660400" cy="641350"/>
            </a:xfrm>
            <a:prstGeom prst="rect">
              <a:avLst/>
            </a:prstGeom>
          </p:spPr>
          <p:txBody>
            <a:bodyPr lIns="50800" tIns="50800" rIns="50800" bIns="50800" rtlCol="0" anchor="ctr"/>
            <a:lstStyle/>
            <a:p>
              <a:pPr algn="ctr">
                <a:lnSpc>
                  <a:spcPts val="1841"/>
                </a:lnSpc>
              </a:pPr>
              <a:endParaRPr/>
            </a:p>
          </p:txBody>
        </p:sp>
      </p:grpSp>
      <p:pic>
        <p:nvPicPr>
          <p:cNvPr id="11" name="Picture 10">
            <a:extLst>
              <a:ext uri="{FF2B5EF4-FFF2-40B4-BE49-F238E27FC236}">
                <a16:creationId xmlns:a16="http://schemas.microsoft.com/office/drawing/2014/main" id="{ECEBBF20-CB0B-10D8-9FAF-DA3880DB8D57}"/>
              </a:ext>
            </a:extLst>
          </p:cNvPr>
          <p:cNvPicPr>
            <a:picLocks noChangeAspect="1"/>
          </p:cNvPicPr>
          <p:nvPr/>
        </p:nvPicPr>
        <p:blipFill>
          <a:blip r:embed="rId5">
            <a:extLst>
              <a:ext uri="{28A0092B-C50C-407E-A947-70E740481C1C}">
                <a14:useLocalDpi xmlns:a14="http://schemas.microsoft.com/office/drawing/2010/main" val="0"/>
              </a:ext>
            </a:extLst>
          </a:blip>
          <a:srcRect l="12564" t="6296" r="9327" b="5556"/>
          <a:stretch/>
        </p:blipFill>
        <p:spPr>
          <a:xfrm>
            <a:off x="5104938" y="1714500"/>
            <a:ext cx="7682384" cy="8302451"/>
          </a:xfrm>
          <a:prstGeom prst="rect">
            <a:avLst/>
          </a:prstGeom>
        </p:spPr>
      </p:pic>
    </p:spTree>
    <p:extLst>
      <p:ext uri="{BB962C8B-B14F-4D97-AF65-F5344CB8AC3E}">
        <p14:creationId xmlns:p14="http://schemas.microsoft.com/office/powerpoint/2010/main" val="2484686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9319A-415F-B60A-1ED5-0B7F1D40BCB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51BF054-81E5-DC90-0222-88B086C2683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1" r="-111"/>
            </a:stretch>
          </a:blipFill>
        </p:spPr>
      </p:sp>
      <p:grpSp>
        <p:nvGrpSpPr>
          <p:cNvPr id="3" name="Group 3">
            <a:extLst>
              <a:ext uri="{FF2B5EF4-FFF2-40B4-BE49-F238E27FC236}">
                <a16:creationId xmlns:a16="http://schemas.microsoft.com/office/drawing/2014/main" id="{AEF98EF5-474C-0819-5530-DBEAA8E1101C}"/>
              </a:ext>
            </a:extLst>
          </p:cNvPr>
          <p:cNvGrpSpPr/>
          <p:nvPr/>
        </p:nvGrpSpPr>
        <p:grpSpPr>
          <a:xfrm>
            <a:off x="-929855" y="-403539"/>
            <a:ext cx="13031377" cy="11141745"/>
            <a:chOff x="0" y="0"/>
            <a:chExt cx="3432132" cy="2934451"/>
          </a:xfrm>
        </p:grpSpPr>
        <p:sp>
          <p:nvSpPr>
            <p:cNvPr id="4" name="Freeform 4">
              <a:extLst>
                <a:ext uri="{FF2B5EF4-FFF2-40B4-BE49-F238E27FC236}">
                  <a16:creationId xmlns:a16="http://schemas.microsoft.com/office/drawing/2014/main" id="{300CF4CE-5BC6-C4EE-F942-308489C9E966}"/>
                </a:ext>
              </a:extLst>
            </p:cNvPr>
            <p:cNvSpPr/>
            <p:nvPr/>
          </p:nvSpPr>
          <p:spPr>
            <a:xfrm>
              <a:off x="0" y="0"/>
              <a:ext cx="3432132" cy="2934451"/>
            </a:xfrm>
            <a:custGeom>
              <a:avLst/>
              <a:gdLst/>
              <a:ahLst/>
              <a:cxnLst/>
              <a:rect l="l" t="t" r="r" b="b"/>
              <a:pathLst>
                <a:path w="3432132" h="2934451">
                  <a:moveTo>
                    <a:pt x="0" y="0"/>
                  </a:moveTo>
                  <a:lnTo>
                    <a:pt x="3432132" y="0"/>
                  </a:lnTo>
                  <a:lnTo>
                    <a:pt x="3432132" y="2934451"/>
                  </a:lnTo>
                  <a:lnTo>
                    <a:pt x="0" y="2934451"/>
                  </a:lnTo>
                  <a:close/>
                </a:path>
              </a:pathLst>
            </a:custGeom>
            <a:gradFill rotWithShape="1">
              <a:gsLst>
                <a:gs pos="0">
                  <a:srgbClr val="FFFFFF">
                    <a:alpha val="100000"/>
                  </a:srgbClr>
                </a:gs>
                <a:gs pos="50000">
                  <a:srgbClr val="FFFFFF">
                    <a:alpha val="100000"/>
                  </a:srgbClr>
                </a:gs>
                <a:gs pos="100000">
                  <a:srgbClr val="FFFFFF">
                    <a:alpha val="0"/>
                  </a:srgbClr>
                </a:gs>
              </a:gsLst>
              <a:lin ang="0"/>
            </a:gradFill>
          </p:spPr>
        </p:sp>
        <p:sp>
          <p:nvSpPr>
            <p:cNvPr id="5" name="TextBox 5">
              <a:extLst>
                <a:ext uri="{FF2B5EF4-FFF2-40B4-BE49-F238E27FC236}">
                  <a16:creationId xmlns:a16="http://schemas.microsoft.com/office/drawing/2014/main" id="{46261CD0-ED3D-5779-2B42-B7F74033A910}"/>
                </a:ext>
              </a:extLst>
            </p:cNvPr>
            <p:cNvSpPr txBox="1"/>
            <p:nvPr/>
          </p:nvSpPr>
          <p:spPr>
            <a:xfrm>
              <a:off x="0" y="-38100"/>
              <a:ext cx="3432132" cy="2972551"/>
            </a:xfrm>
            <a:prstGeom prst="rect">
              <a:avLst/>
            </a:prstGeom>
          </p:spPr>
          <p:txBody>
            <a:bodyPr lIns="50800" tIns="50800" rIns="50800" bIns="50800" rtlCol="0" anchor="ctr"/>
            <a:lstStyle/>
            <a:p>
              <a:pPr algn="ctr">
                <a:lnSpc>
                  <a:spcPts val="2566"/>
                </a:lnSpc>
              </a:pPr>
              <a:endParaRPr/>
            </a:p>
          </p:txBody>
        </p:sp>
      </p:grpSp>
      <p:sp>
        <p:nvSpPr>
          <p:cNvPr id="9" name="Freeform 9">
            <a:extLst>
              <a:ext uri="{FF2B5EF4-FFF2-40B4-BE49-F238E27FC236}">
                <a16:creationId xmlns:a16="http://schemas.microsoft.com/office/drawing/2014/main" id="{24285FCF-9561-C63F-4A52-D994BB11AF9A}"/>
              </a:ext>
            </a:extLst>
          </p:cNvPr>
          <p:cNvSpPr/>
          <p:nvPr/>
        </p:nvSpPr>
        <p:spPr>
          <a:xfrm>
            <a:off x="1711939" y="837362"/>
            <a:ext cx="520660" cy="332276"/>
          </a:xfrm>
          <a:custGeom>
            <a:avLst/>
            <a:gdLst/>
            <a:ahLst/>
            <a:cxnLst/>
            <a:rect l="l" t="t" r="r" b="b"/>
            <a:pathLst>
              <a:path w="520660" h="332276">
                <a:moveTo>
                  <a:pt x="0" y="0"/>
                </a:moveTo>
                <a:lnTo>
                  <a:pt x="520660" y="0"/>
                </a:lnTo>
                <a:lnTo>
                  <a:pt x="520660" y="332276"/>
                </a:lnTo>
                <a:lnTo>
                  <a:pt x="0" y="332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a:extLst>
              <a:ext uri="{FF2B5EF4-FFF2-40B4-BE49-F238E27FC236}">
                <a16:creationId xmlns:a16="http://schemas.microsoft.com/office/drawing/2014/main" id="{E73AB70B-DEBB-6AB6-48D4-2FB81E7609F3}"/>
              </a:ext>
            </a:extLst>
          </p:cNvPr>
          <p:cNvSpPr txBox="1"/>
          <p:nvPr/>
        </p:nvSpPr>
        <p:spPr>
          <a:xfrm>
            <a:off x="2385436" y="905284"/>
            <a:ext cx="1924300" cy="230832"/>
          </a:xfrm>
          <a:prstGeom prst="rect">
            <a:avLst/>
          </a:prstGeom>
        </p:spPr>
        <p:txBody>
          <a:bodyPr lIns="0" tIns="0" rIns="0" bIns="0" rtlCol="0" anchor="t">
            <a:spAutoFit/>
          </a:bodyPr>
          <a:lstStyle/>
          <a:p>
            <a:pPr algn="l">
              <a:lnSpc>
                <a:spcPts val="1841"/>
              </a:lnSpc>
            </a:pPr>
            <a:r>
              <a:rPr lang="en-US" sz="1737" b="1" dirty="0">
                <a:solidFill>
                  <a:srgbClr val="000000"/>
                </a:solidFill>
                <a:latin typeface="Montserrat Semi-Bold"/>
                <a:ea typeface="Montserrat Semi-Bold"/>
                <a:cs typeface="Montserrat Semi-Bold"/>
                <a:sym typeface="Montserrat Semi-Bold"/>
              </a:rPr>
              <a:t>Shipment Sure</a:t>
            </a:r>
          </a:p>
        </p:txBody>
      </p:sp>
      <p:grpSp>
        <p:nvGrpSpPr>
          <p:cNvPr id="20" name="Group 20">
            <a:extLst>
              <a:ext uri="{FF2B5EF4-FFF2-40B4-BE49-F238E27FC236}">
                <a16:creationId xmlns:a16="http://schemas.microsoft.com/office/drawing/2014/main" id="{431CCDFB-3069-48A9-FCE7-59081CFA1405}"/>
              </a:ext>
            </a:extLst>
          </p:cNvPr>
          <p:cNvGrpSpPr/>
          <p:nvPr/>
        </p:nvGrpSpPr>
        <p:grpSpPr>
          <a:xfrm>
            <a:off x="16476765" y="-401139"/>
            <a:ext cx="3493430" cy="3493430"/>
            <a:chOff x="0" y="0"/>
            <a:chExt cx="812800" cy="812800"/>
          </a:xfrm>
        </p:grpSpPr>
        <p:sp>
          <p:nvSpPr>
            <p:cNvPr id="21" name="Freeform 21">
              <a:extLst>
                <a:ext uri="{FF2B5EF4-FFF2-40B4-BE49-F238E27FC236}">
                  <a16:creationId xmlns:a16="http://schemas.microsoft.com/office/drawing/2014/main" id="{E539B706-CE1A-9E28-675E-B27E99FEC7A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2C05F2"/>
              </a:solidFill>
              <a:prstDash val="solid"/>
              <a:miter/>
            </a:ln>
          </p:spPr>
        </p:sp>
        <p:sp>
          <p:nvSpPr>
            <p:cNvPr id="22" name="TextBox 22">
              <a:extLst>
                <a:ext uri="{FF2B5EF4-FFF2-40B4-BE49-F238E27FC236}">
                  <a16:creationId xmlns:a16="http://schemas.microsoft.com/office/drawing/2014/main" id="{BF51FFB6-F52D-3625-6E4B-666E54A50460}"/>
                </a:ext>
              </a:extLst>
            </p:cNvPr>
            <p:cNvSpPr txBox="1"/>
            <p:nvPr/>
          </p:nvSpPr>
          <p:spPr>
            <a:xfrm>
              <a:off x="76200" y="95250"/>
              <a:ext cx="660400" cy="641350"/>
            </a:xfrm>
            <a:prstGeom prst="rect">
              <a:avLst/>
            </a:prstGeom>
          </p:spPr>
          <p:txBody>
            <a:bodyPr lIns="50800" tIns="50800" rIns="50800" bIns="50800" rtlCol="0" anchor="ctr"/>
            <a:lstStyle/>
            <a:p>
              <a:pPr algn="ctr">
                <a:lnSpc>
                  <a:spcPts val="1841"/>
                </a:lnSpc>
              </a:pPr>
              <a:endParaRPr/>
            </a:p>
          </p:txBody>
        </p:sp>
      </p:grpSp>
      <p:grpSp>
        <p:nvGrpSpPr>
          <p:cNvPr id="23" name="Group 23">
            <a:extLst>
              <a:ext uri="{FF2B5EF4-FFF2-40B4-BE49-F238E27FC236}">
                <a16:creationId xmlns:a16="http://schemas.microsoft.com/office/drawing/2014/main" id="{B3D3E4F8-52E9-4712-483B-6E8F852F75D5}"/>
              </a:ext>
            </a:extLst>
          </p:cNvPr>
          <p:cNvGrpSpPr/>
          <p:nvPr/>
        </p:nvGrpSpPr>
        <p:grpSpPr>
          <a:xfrm>
            <a:off x="-2077935" y="7714161"/>
            <a:ext cx="3493430" cy="3493430"/>
            <a:chOff x="0" y="0"/>
            <a:chExt cx="812800" cy="812800"/>
          </a:xfrm>
        </p:grpSpPr>
        <p:sp>
          <p:nvSpPr>
            <p:cNvPr id="24" name="Freeform 24">
              <a:extLst>
                <a:ext uri="{FF2B5EF4-FFF2-40B4-BE49-F238E27FC236}">
                  <a16:creationId xmlns:a16="http://schemas.microsoft.com/office/drawing/2014/main" id="{1156F052-7989-A5ED-6A63-BB407BA78F2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2C05F2"/>
              </a:solidFill>
              <a:prstDash val="solid"/>
              <a:miter/>
            </a:ln>
          </p:spPr>
        </p:sp>
        <p:sp>
          <p:nvSpPr>
            <p:cNvPr id="25" name="TextBox 25">
              <a:extLst>
                <a:ext uri="{FF2B5EF4-FFF2-40B4-BE49-F238E27FC236}">
                  <a16:creationId xmlns:a16="http://schemas.microsoft.com/office/drawing/2014/main" id="{F5CCEA53-0A92-1B0A-79A0-119B73854627}"/>
                </a:ext>
              </a:extLst>
            </p:cNvPr>
            <p:cNvSpPr txBox="1"/>
            <p:nvPr/>
          </p:nvSpPr>
          <p:spPr>
            <a:xfrm>
              <a:off x="76200" y="95250"/>
              <a:ext cx="660400" cy="641350"/>
            </a:xfrm>
            <a:prstGeom prst="rect">
              <a:avLst/>
            </a:prstGeom>
          </p:spPr>
          <p:txBody>
            <a:bodyPr lIns="50800" tIns="50800" rIns="50800" bIns="50800" rtlCol="0" anchor="ctr"/>
            <a:lstStyle/>
            <a:p>
              <a:pPr algn="ctr">
                <a:lnSpc>
                  <a:spcPts val="1841"/>
                </a:lnSpc>
              </a:pPr>
              <a:endParaRPr/>
            </a:p>
          </p:txBody>
        </p:sp>
      </p:grpSp>
      <p:pic>
        <p:nvPicPr>
          <p:cNvPr id="11" name="Picture 10">
            <a:extLst>
              <a:ext uri="{FF2B5EF4-FFF2-40B4-BE49-F238E27FC236}">
                <a16:creationId xmlns:a16="http://schemas.microsoft.com/office/drawing/2014/main" id="{9A3BFBFF-2F4F-45A7-DD93-1A3D8ACE6ECB}"/>
              </a:ext>
            </a:extLst>
          </p:cNvPr>
          <p:cNvPicPr>
            <a:picLocks noChangeAspect="1"/>
          </p:cNvPicPr>
          <p:nvPr/>
        </p:nvPicPr>
        <p:blipFill>
          <a:blip r:embed="rId5">
            <a:extLst>
              <a:ext uri="{28A0092B-C50C-407E-A947-70E740481C1C}">
                <a14:useLocalDpi xmlns:a14="http://schemas.microsoft.com/office/drawing/2010/main" val="0"/>
              </a:ext>
            </a:extLst>
          </a:blip>
          <a:srcRect t="2949" b="2949"/>
          <a:stretch/>
        </p:blipFill>
        <p:spPr>
          <a:xfrm>
            <a:off x="5104938" y="837362"/>
            <a:ext cx="8144664" cy="9179589"/>
          </a:xfrm>
          <a:prstGeom prst="rect">
            <a:avLst/>
          </a:prstGeom>
        </p:spPr>
      </p:pic>
    </p:spTree>
    <p:extLst>
      <p:ext uri="{BB962C8B-B14F-4D97-AF65-F5344CB8AC3E}">
        <p14:creationId xmlns:p14="http://schemas.microsoft.com/office/powerpoint/2010/main" val="32053045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sp>
      <p:grpSp>
        <p:nvGrpSpPr>
          <p:cNvPr id="3" name="Group 3"/>
          <p:cNvGrpSpPr/>
          <p:nvPr/>
        </p:nvGrpSpPr>
        <p:grpSpPr>
          <a:xfrm rot="-10800000">
            <a:off x="8490952" y="-708339"/>
            <a:ext cx="13031377" cy="11141745"/>
            <a:chOff x="0" y="0"/>
            <a:chExt cx="3432132" cy="2934451"/>
          </a:xfrm>
        </p:grpSpPr>
        <p:sp>
          <p:nvSpPr>
            <p:cNvPr id="4" name="Freeform 4"/>
            <p:cNvSpPr/>
            <p:nvPr/>
          </p:nvSpPr>
          <p:spPr>
            <a:xfrm>
              <a:off x="0" y="0"/>
              <a:ext cx="3432132" cy="2934451"/>
            </a:xfrm>
            <a:custGeom>
              <a:avLst/>
              <a:gdLst/>
              <a:ahLst/>
              <a:cxnLst/>
              <a:rect l="l" t="t" r="r" b="b"/>
              <a:pathLst>
                <a:path w="3432132" h="2934451">
                  <a:moveTo>
                    <a:pt x="0" y="0"/>
                  </a:moveTo>
                  <a:lnTo>
                    <a:pt x="3432132" y="0"/>
                  </a:lnTo>
                  <a:lnTo>
                    <a:pt x="3432132" y="2934451"/>
                  </a:lnTo>
                  <a:lnTo>
                    <a:pt x="0" y="2934451"/>
                  </a:lnTo>
                  <a:close/>
                </a:path>
              </a:pathLst>
            </a:custGeom>
            <a:gradFill rotWithShape="1">
              <a:gsLst>
                <a:gs pos="0">
                  <a:srgbClr val="FFFFFF">
                    <a:alpha val="100000"/>
                  </a:srgbClr>
                </a:gs>
                <a:gs pos="50000">
                  <a:srgbClr val="FFFFFF">
                    <a:alpha val="100000"/>
                  </a:srgbClr>
                </a:gs>
                <a:gs pos="100000">
                  <a:srgbClr val="FFFFFF">
                    <a:alpha val="0"/>
                  </a:srgbClr>
                </a:gs>
              </a:gsLst>
              <a:lin ang="0"/>
            </a:gradFill>
          </p:spPr>
        </p:sp>
        <p:sp>
          <p:nvSpPr>
            <p:cNvPr id="5" name="TextBox 5"/>
            <p:cNvSpPr txBox="1"/>
            <p:nvPr/>
          </p:nvSpPr>
          <p:spPr>
            <a:xfrm>
              <a:off x="0" y="-38100"/>
              <a:ext cx="3432132" cy="2972551"/>
            </a:xfrm>
            <a:prstGeom prst="rect">
              <a:avLst/>
            </a:prstGeom>
          </p:spPr>
          <p:txBody>
            <a:bodyPr lIns="50800" tIns="50800" rIns="50800" bIns="50800" rtlCol="0" anchor="ctr"/>
            <a:lstStyle/>
            <a:p>
              <a:pPr algn="ctr">
                <a:lnSpc>
                  <a:spcPts val="2566"/>
                </a:lnSpc>
              </a:pPr>
              <a:endParaRPr/>
            </a:p>
          </p:txBody>
        </p:sp>
      </p:grpSp>
      <p:sp>
        <p:nvSpPr>
          <p:cNvPr id="6" name="Freeform 6"/>
          <p:cNvSpPr/>
          <p:nvPr/>
        </p:nvSpPr>
        <p:spPr>
          <a:xfrm>
            <a:off x="1711939" y="837362"/>
            <a:ext cx="520660" cy="332276"/>
          </a:xfrm>
          <a:custGeom>
            <a:avLst/>
            <a:gdLst/>
            <a:ahLst/>
            <a:cxnLst/>
            <a:rect l="l" t="t" r="r" b="b"/>
            <a:pathLst>
              <a:path w="520660" h="332276">
                <a:moveTo>
                  <a:pt x="0" y="0"/>
                </a:moveTo>
                <a:lnTo>
                  <a:pt x="520660" y="0"/>
                </a:lnTo>
                <a:lnTo>
                  <a:pt x="520660" y="332276"/>
                </a:lnTo>
                <a:lnTo>
                  <a:pt x="0" y="332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929855" y="2206139"/>
            <a:ext cx="22357833" cy="1058221"/>
            <a:chOff x="0" y="0"/>
            <a:chExt cx="5888483" cy="278708"/>
          </a:xfrm>
        </p:grpSpPr>
        <p:sp>
          <p:nvSpPr>
            <p:cNvPr id="10" name="Freeform 10"/>
            <p:cNvSpPr/>
            <p:nvPr/>
          </p:nvSpPr>
          <p:spPr>
            <a:xfrm>
              <a:off x="0" y="0"/>
              <a:ext cx="5888483" cy="278708"/>
            </a:xfrm>
            <a:custGeom>
              <a:avLst/>
              <a:gdLst/>
              <a:ahLst/>
              <a:cxnLst/>
              <a:rect l="l" t="t" r="r" b="b"/>
              <a:pathLst>
                <a:path w="5888483" h="278708">
                  <a:moveTo>
                    <a:pt x="0" y="0"/>
                  </a:moveTo>
                  <a:lnTo>
                    <a:pt x="5888483" y="0"/>
                  </a:lnTo>
                  <a:lnTo>
                    <a:pt x="5888483" y="278708"/>
                  </a:lnTo>
                  <a:lnTo>
                    <a:pt x="0" y="278708"/>
                  </a:lnTo>
                  <a:close/>
                </a:path>
              </a:pathLst>
            </a:custGeom>
            <a:solidFill>
              <a:srgbClr val="E5E5E5">
                <a:alpha val="64706"/>
              </a:srgbClr>
            </a:solidFill>
          </p:spPr>
        </p:sp>
        <p:sp>
          <p:nvSpPr>
            <p:cNvPr id="11" name="TextBox 11"/>
            <p:cNvSpPr txBox="1"/>
            <p:nvPr/>
          </p:nvSpPr>
          <p:spPr>
            <a:xfrm>
              <a:off x="0" y="19050"/>
              <a:ext cx="5888483" cy="259658"/>
            </a:xfrm>
            <a:prstGeom prst="rect">
              <a:avLst/>
            </a:prstGeom>
          </p:spPr>
          <p:txBody>
            <a:bodyPr lIns="50800" tIns="50800" rIns="50800" bIns="50800" rtlCol="0" anchor="ctr"/>
            <a:lstStyle/>
            <a:p>
              <a:pPr algn="ctr">
                <a:lnSpc>
                  <a:spcPts val="1841"/>
                </a:lnSpc>
              </a:pPr>
              <a:endParaRPr/>
            </a:p>
          </p:txBody>
        </p:sp>
      </p:grpSp>
      <p:sp>
        <p:nvSpPr>
          <p:cNvPr id="13" name="TextBox 13"/>
          <p:cNvSpPr txBox="1"/>
          <p:nvPr/>
        </p:nvSpPr>
        <p:spPr>
          <a:xfrm>
            <a:off x="1187203" y="1627783"/>
            <a:ext cx="6014275" cy="1846659"/>
          </a:xfrm>
          <a:prstGeom prst="rect">
            <a:avLst/>
          </a:prstGeom>
        </p:spPr>
        <p:txBody>
          <a:bodyPr wrap="square" lIns="0" tIns="0" rIns="0" bIns="0" rtlCol="0" anchor="t">
            <a:spAutoFit/>
          </a:bodyPr>
          <a:lstStyle/>
          <a:p>
            <a:pPr algn="l">
              <a:lnSpc>
                <a:spcPts val="7175"/>
              </a:lnSpc>
            </a:pPr>
            <a:r>
              <a:rPr lang="en-US" sz="6768" b="1" dirty="0">
                <a:solidFill>
                  <a:srgbClr val="000000"/>
                </a:solidFill>
                <a:latin typeface="Montserrat Semi-Bold"/>
                <a:ea typeface="Montserrat Semi-Bold"/>
                <a:cs typeface="Montserrat Semi-Bold"/>
                <a:sym typeface="Montserrat Semi-Bold"/>
              </a:rPr>
              <a:t>Final Outcomes</a:t>
            </a:r>
          </a:p>
        </p:txBody>
      </p:sp>
      <p:sp>
        <p:nvSpPr>
          <p:cNvPr id="14" name="TextBox 14"/>
          <p:cNvSpPr txBox="1"/>
          <p:nvPr/>
        </p:nvSpPr>
        <p:spPr>
          <a:xfrm>
            <a:off x="2385436" y="905284"/>
            <a:ext cx="1924300" cy="230832"/>
          </a:xfrm>
          <a:prstGeom prst="rect">
            <a:avLst/>
          </a:prstGeom>
        </p:spPr>
        <p:txBody>
          <a:bodyPr lIns="0" tIns="0" rIns="0" bIns="0" rtlCol="0" anchor="t">
            <a:spAutoFit/>
          </a:bodyPr>
          <a:lstStyle/>
          <a:p>
            <a:pPr algn="l">
              <a:lnSpc>
                <a:spcPts val="1841"/>
              </a:lnSpc>
            </a:pPr>
            <a:r>
              <a:rPr lang="en-US" sz="1737" b="1" dirty="0">
                <a:solidFill>
                  <a:srgbClr val="000000"/>
                </a:solidFill>
                <a:latin typeface="Montserrat Semi-Bold"/>
                <a:ea typeface="Montserrat Semi-Bold"/>
                <a:cs typeface="Montserrat Semi-Bold"/>
                <a:sym typeface="Montserrat Semi-Bold"/>
              </a:rPr>
              <a:t>Shipment Sure</a:t>
            </a:r>
          </a:p>
        </p:txBody>
      </p:sp>
      <p:sp>
        <p:nvSpPr>
          <p:cNvPr id="20" name="TextBox 20"/>
          <p:cNvSpPr txBox="1"/>
          <p:nvPr/>
        </p:nvSpPr>
        <p:spPr>
          <a:xfrm>
            <a:off x="857084" y="3932587"/>
            <a:ext cx="7905918" cy="4739759"/>
          </a:xfrm>
          <a:prstGeom prst="rect">
            <a:avLst/>
          </a:prstGeom>
        </p:spPr>
        <p:txBody>
          <a:bodyPr wrap="square" lIns="0" tIns="0" rIns="0" bIns="0" rtlCol="0" anchor="t">
            <a:spAutoFit/>
          </a:bodyPr>
          <a:lstStyle/>
          <a:p>
            <a:r>
              <a:rPr lang="en-US" sz="2800" dirty="0"/>
              <a:t>The project </a:t>
            </a:r>
            <a:r>
              <a:rPr lang="en-US" sz="2800" b="1" dirty="0"/>
              <a:t>“On-Time Shipment Prediction using AI/ML”</a:t>
            </a:r>
            <a:r>
              <a:rPr lang="en-US" sz="2800" dirty="0"/>
              <a:t> successfully achieved its objective of building a complete end-to-end machine learning solution capable of predicting whether a shipment will be delivered </a:t>
            </a:r>
            <a:r>
              <a:rPr lang="en-US" sz="2800" i="1" dirty="0"/>
              <a:t>on time</a:t>
            </a:r>
            <a:r>
              <a:rPr lang="en-US" sz="2800" dirty="0"/>
              <a:t> or </a:t>
            </a:r>
            <a:r>
              <a:rPr lang="en-US" sz="2800" i="1" dirty="0"/>
              <a:t>delayed</a:t>
            </a:r>
            <a:r>
              <a:rPr lang="en-US" sz="2800" dirty="0"/>
              <a:t>.</a:t>
            </a:r>
          </a:p>
          <a:p>
            <a:endParaRPr lang="en-US" sz="2800" dirty="0"/>
          </a:p>
          <a:p>
            <a:r>
              <a:rPr lang="en-US" sz="2800" dirty="0"/>
              <a:t>Through systematic implementation of data preprocessing, model development, and deployment, the project delivered both </a:t>
            </a:r>
            <a:r>
              <a:rPr lang="en-US" sz="2800" b="1" dirty="0"/>
              <a:t>technical accuracy</a:t>
            </a:r>
            <a:r>
              <a:rPr lang="en-US" sz="2800" dirty="0"/>
              <a:t> and </a:t>
            </a:r>
            <a:r>
              <a:rPr lang="en-US" sz="2800" b="1" dirty="0"/>
              <a:t>practical usability</a:t>
            </a:r>
            <a:r>
              <a:rPr lang="en-US" sz="2800" dirty="0"/>
              <a:t>.</a:t>
            </a:r>
          </a:p>
          <a:p>
            <a:endParaRPr lang="en-US" sz="2800" dirty="0"/>
          </a:p>
        </p:txBody>
      </p:sp>
      <p:grpSp>
        <p:nvGrpSpPr>
          <p:cNvPr id="34" name="Group 33">
            <a:extLst>
              <a:ext uri="{FF2B5EF4-FFF2-40B4-BE49-F238E27FC236}">
                <a16:creationId xmlns:a16="http://schemas.microsoft.com/office/drawing/2014/main" id="{1CF60562-2EDC-F179-3101-EEDC31E08E8E}"/>
              </a:ext>
            </a:extLst>
          </p:cNvPr>
          <p:cNvGrpSpPr/>
          <p:nvPr/>
        </p:nvGrpSpPr>
        <p:grpSpPr>
          <a:xfrm>
            <a:off x="9525000" y="2206139"/>
            <a:ext cx="8490952" cy="7356961"/>
            <a:chOff x="11943606" y="2206139"/>
            <a:chExt cx="8490952" cy="7356961"/>
          </a:xfrm>
        </p:grpSpPr>
        <p:sp>
          <p:nvSpPr>
            <p:cNvPr id="33" name="Rectangle: Rounded Corners 32">
              <a:extLst>
                <a:ext uri="{FF2B5EF4-FFF2-40B4-BE49-F238E27FC236}">
                  <a16:creationId xmlns:a16="http://schemas.microsoft.com/office/drawing/2014/main" id="{891C3CB3-BE7F-45E1-A5E1-D1362DACADF7}"/>
                </a:ext>
              </a:extLst>
            </p:cNvPr>
            <p:cNvSpPr/>
            <p:nvPr/>
          </p:nvSpPr>
          <p:spPr>
            <a:xfrm>
              <a:off x="11943606" y="2206139"/>
              <a:ext cx="8490952" cy="7356961"/>
            </a:xfrm>
            <a:prstGeom prst="roundRect">
              <a:avLst/>
            </a:prstGeom>
            <a:solidFill>
              <a:srgbClr val="D9D9D9">
                <a:alpha val="50196"/>
              </a:srgbClr>
            </a:solidFill>
            <a:ln>
              <a:solidFill>
                <a:schemeClr val="bg1">
                  <a:lumMod val="65000"/>
                </a:schemeClr>
              </a:solid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B80A77F6-96AB-6742-EC77-E9EE3A8D8848}"/>
                </a:ext>
              </a:extLst>
            </p:cNvPr>
            <p:cNvSpPr txBox="1"/>
            <p:nvPr/>
          </p:nvSpPr>
          <p:spPr>
            <a:xfrm>
              <a:off x="12286658" y="2501425"/>
              <a:ext cx="8147899" cy="6740307"/>
            </a:xfrm>
            <a:prstGeom prst="rect">
              <a:avLst/>
            </a:prstGeom>
            <a:noFill/>
          </p:spPr>
          <p:txBody>
            <a:bodyPr wrap="square">
              <a:spAutoFit/>
            </a:bodyPr>
            <a:lstStyle/>
            <a:p>
              <a:r>
                <a:rPr lang="en-US" sz="2400" b="1" dirty="0"/>
                <a:t>Key Outcomes</a:t>
              </a:r>
              <a:br>
                <a:rPr lang="en-US" sz="2400" b="1" dirty="0"/>
              </a:br>
              <a:endParaRPr lang="en-US" sz="2400" b="1" dirty="0"/>
            </a:p>
            <a:p>
              <a:pPr marL="457200" indent="-457200">
                <a:buClr>
                  <a:schemeClr val="tx2"/>
                </a:buClr>
                <a:buFont typeface="Wingdings" panose="05000000000000000000" pitchFamily="2" charset="2"/>
                <a:buChar char="ü"/>
              </a:pPr>
              <a:r>
                <a:rPr lang="en-US" sz="2400" dirty="0"/>
                <a:t>Developed a </a:t>
              </a:r>
              <a:r>
                <a:rPr lang="en-US" sz="2400" b="1" dirty="0"/>
                <a:t>high-performing predictive model (</a:t>
              </a:r>
              <a:r>
                <a:rPr lang="en-US" sz="2400" b="1" dirty="0" err="1"/>
                <a:t>XGBoost</a:t>
              </a:r>
              <a:r>
                <a:rPr lang="en-US" sz="2400" b="1" dirty="0"/>
                <a:t>)</a:t>
              </a:r>
              <a:r>
                <a:rPr lang="en-US" sz="2400" dirty="0"/>
                <a:t> with excellent accuracy and reliability.</a:t>
              </a:r>
              <a:br>
                <a:rPr lang="en-US" sz="2400" dirty="0"/>
              </a:br>
              <a:endParaRPr lang="en-US" sz="2400" dirty="0"/>
            </a:p>
            <a:p>
              <a:pPr marL="457200" indent="-457200">
                <a:buClr>
                  <a:schemeClr val="tx2"/>
                </a:buClr>
                <a:buFont typeface="Wingdings" panose="05000000000000000000" pitchFamily="2" charset="2"/>
                <a:buChar char="ü"/>
              </a:pPr>
              <a:r>
                <a:rPr lang="en-US" sz="2400" dirty="0"/>
                <a:t>Identified </a:t>
              </a:r>
              <a:r>
                <a:rPr lang="en-US" sz="2400" b="1" dirty="0"/>
                <a:t>key factors</a:t>
              </a:r>
              <a:r>
                <a:rPr lang="en-US" sz="2400" dirty="0"/>
                <a:t> affecting shipment delivery time such as </a:t>
              </a:r>
              <a:r>
                <a:rPr lang="en-US" sz="2400" i="1" dirty="0" err="1"/>
                <a:t>Cost_of_the_Product</a:t>
              </a:r>
              <a:r>
                <a:rPr lang="en-US" sz="2400" i="1" dirty="0"/>
                <a:t>, </a:t>
              </a:r>
              <a:r>
                <a:rPr lang="en-US" sz="2400" i="1" dirty="0" err="1"/>
                <a:t>Weight_in_gms</a:t>
              </a:r>
              <a:r>
                <a:rPr lang="en-US" sz="2400" i="1" dirty="0"/>
                <a:t>,</a:t>
              </a:r>
              <a:r>
                <a:rPr lang="en-US" sz="2400" dirty="0"/>
                <a:t> and </a:t>
              </a:r>
              <a:r>
                <a:rPr lang="en-US" sz="2400" i="1" dirty="0" err="1"/>
                <a:t>Mode_of_Shipment</a:t>
              </a:r>
              <a:r>
                <a:rPr lang="en-US" sz="2400" dirty="0"/>
                <a:t>.</a:t>
              </a:r>
              <a:br>
                <a:rPr lang="en-US" sz="2400" dirty="0"/>
              </a:br>
              <a:endParaRPr lang="en-US" sz="2400" dirty="0"/>
            </a:p>
            <a:p>
              <a:pPr marL="457200" indent="-457200">
                <a:buClr>
                  <a:schemeClr val="tx2"/>
                </a:buClr>
                <a:buFont typeface="Wingdings" panose="05000000000000000000" pitchFamily="2" charset="2"/>
                <a:buChar char="ü"/>
              </a:pPr>
              <a:r>
                <a:rPr lang="en-US" sz="2400" dirty="0"/>
                <a:t> Created a complete </a:t>
              </a:r>
              <a:r>
                <a:rPr lang="en-US" sz="2400" b="1" dirty="0"/>
                <a:t>AI/ML pipeline</a:t>
              </a:r>
              <a:r>
                <a:rPr lang="en-US" sz="2400" dirty="0"/>
                <a:t> — including data cleaning, feature engineering, model training, validation, and optimization.</a:t>
              </a:r>
              <a:br>
                <a:rPr lang="en-US" sz="2400" dirty="0"/>
              </a:br>
              <a:endParaRPr lang="en-US" sz="2400" dirty="0"/>
            </a:p>
            <a:p>
              <a:pPr marL="457200" indent="-457200">
                <a:buClr>
                  <a:schemeClr val="tx2"/>
                </a:buClr>
                <a:buFont typeface="Wingdings" panose="05000000000000000000" pitchFamily="2" charset="2"/>
                <a:buChar char="ü"/>
              </a:pPr>
              <a:r>
                <a:rPr lang="en-US" sz="2400" dirty="0"/>
                <a:t> Designed and deployed an </a:t>
              </a:r>
              <a:r>
                <a:rPr lang="en-US" sz="2400" b="1" dirty="0"/>
                <a:t>interactive </a:t>
              </a:r>
              <a:r>
                <a:rPr lang="en-US" sz="2400" b="1" dirty="0" err="1"/>
                <a:t>Streamlit</a:t>
              </a:r>
              <a:r>
                <a:rPr lang="en-US" sz="2400" b="1" dirty="0"/>
                <a:t> web application</a:t>
              </a:r>
              <a:r>
                <a:rPr lang="en-US" sz="2400" dirty="0"/>
                <a:t> for real-time shipment prediction.</a:t>
              </a:r>
              <a:br>
                <a:rPr lang="en-US" sz="2400" dirty="0"/>
              </a:br>
              <a:endParaRPr lang="en-US" sz="2400" dirty="0"/>
            </a:p>
            <a:p>
              <a:pPr marL="457200" indent="-457200">
                <a:buClr>
                  <a:schemeClr val="tx2"/>
                </a:buClr>
                <a:buFont typeface="Wingdings" panose="05000000000000000000" pitchFamily="2" charset="2"/>
                <a:buChar char="ü"/>
              </a:pPr>
              <a:r>
                <a:rPr lang="en-US" sz="2400" dirty="0"/>
                <a:t> Gained valuable hands-on experience in </a:t>
              </a:r>
              <a:r>
                <a:rPr lang="en-US" sz="2400" b="1" dirty="0"/>
                <a:t>machine learning, data analysis, and model deployment technologies</a:t>
              </a:r>
              <a:r>
                <a:rPr lang="en-US" sz="2400" dirty="0"/>
                <a:t>.</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888" b="-7888"/>
            </a:stretch>
          </a:blipFill>
        </p:spPr>
      </p:sp>
      <p:grpSp>
        <p:nvGrpSpPr>
          <p:cNvPr id="3" name="Group 3"/>
          <p:cNvGrpSpPr/>
          <p:nvPr/>
        </p:nvGrpSpPr>
        <p:grpSpPr>
          <a:xfrm rot="-10800000">
            <a:off x="3135716" y="-427373"/>
            <a:ext cx="17747856" cy="11141745"/>
            <a:chOff x="0" y="0"/>
            <a:chExt cx="4674332" cy="2934451"/>
          </a:xfrm>
        </p:grpSpPr>
        <p:sp>
          <p:nvSpPr>
            <p:cNvPr id="4" name="Freeform 4"/>
            <p:cNvSpPr/>
            <p:nvPr/>
          </p:nvSpPr>
          <p:spPr>
            <a:xfrm>
              <a:off x="0" y="0"/>
              <a:ext cx="4674333" cy="2934451"/>
            </a:xfrm>
            <a:custGeom>
              <a:avLst/>
              <a:gdLst/>
              <a:ahLst/>
              <a:cxnLst/>
              <a:rect l="l" t="t" r="r" b="b"/>
              <a:pathLst>
                <a:path w="4674333" h="2934451">
                  <a:moveTo>
                    <a:pt x="0" y="0"/>
                  </a:moveTo>
                  <a:lnTo>
                    <a:pt x="4674333" y="0"/>
                  </a:lnTo>
                  <a:lnTo>
                    <a:pt x="4674333" y="2934451"/>
                  </a:lnTo>
                  <a:lnTo>
                    <a:pt x="0" y="2934451"/>
                  </a:lnTo>
                  <a:close/>
                </a:path>
              </a:pathLst>
            </a:custGeom>
            <a:gradFill rotWithShape="1">
              <a:gsLst>
                <a:gs pos="0">
                  <a:srgbClr val="FFFFFF">
                    <a:alpha val="100000"/>
                  </a:srgbClr>
                </a:gs>
                <a:gs pos="50000">
                  <a:srgbClr val="FFFFFF">
                    <a:alpha val="100000"/>
                  </a:srgbClr>
                </a:gs>
                <a:gs pos="100000">
                  <a:srgbClr val="FFFFFF">
                    <a:alpha val="0"/>
                  </a:srgbClr>
                </a:gs>
              </a:gsLst>
              <a:lin ang="0"/>
            </a:gradFill>
          </p:spPr>
        </p:sp>
        <p:sp>
          <p:nvSpPr>
            <p:cNvPr id="5" name="TextBox 5"/>
            <p:cNvSpPr txBox="1"/>
            <p:nvPr/>
          </p:nvSpPr>
          <p:spPr>
            <a:xfrm>
              <a:off x="0" y="-38100"/>
              <a:ext cx="4674332" cy="2972551"/>
            </a:xfrm>
            <a:prstGeom prst="rect">
              <a:avLst/>
            </a:prstGeom>
          </p:spPr>
          <p:txBody>
            <a:bodyPr lIns="50800" tIns="50800" rIns="50800" bIns="50800" rtlCol="0" anchor="ctr"/>
            <a:lstStyle/>
            <a:p>
              <a:pPr algn="ctr">
                <a:lnSpc>
                  <a:spcPts val="2566"/>
                </a:lnSpc>
              </a:pPr>
              <a:endParaRPr/>
            </a:p>
          </p:txBody>
        </p:sp>
      </p:grpSp>
      <p:sp>
        <p:nvSpPr>
          <p:cNvPr id="6" name="Freeform 6"/>
          <p:cNvSpPr/>
          <p:nvPr/>
        </p:nvSpPr>
        <p:spPr>
          <a:xfrm>
            <a:off x="1711939" y="837362"/>
            <a:ext cx="520660" cy="332276"/>
          </a:xfrm>
          <a:custGeom>
            <a:avLst/>
            <a:gdLst/>
            <a:ahLst/>
            <a:cxnLst/>
            <a:rect l="l" t="t" r="r" b="b"/>
            <a:pathLst>
              <a:path w="520660" h="332276">
                <a:moveTo>
                  <a:pt x="0" y="0"/>
                </a:moveTo>
                <a:lnTo>
                  <a:pt x="520660" y="0"/>
                </a:lnTo>
                <a:lnTo>
                  <a:pt x="520660" y="332276"/>
                </a:lnTo>
                <a:lnTo>
                  <a:pt x="0" y="332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5333339" y="8481535"/>
            <a:ext cx="846683" cy="484918"/>
          </a:xfrm>
          <a:custGeom>
            <a:avLst/>
            <a:gdLst/>
            <a:ahLst/>
            <a:cxnLst/>
            <a:rect l="l" t="t" r="r" b="b"/>
            <a:pathLst>
              <a:path w="846683" h="484918">
                <a:moveTo>
                  <a:pt x="0" y="0"/>
                </a:moveTo>
                <a:lnTo>
                  <a:pt x="846683" y="0"/>
                </a:lnTo>
                <a:lnTo>
                  <a:pt x="846683" y="484919"/>
                </a:lnTo>
                <a:lnTo>
                  <a:pt x="0" y="4849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8837710" y="4900563"/>
            <a:ext cx="5222028" cy="2171974"/>
          </a:xfrm>
          <a:prstGeom prst="rect">
            <a:avLst/>
          </a:prstGeom>
        </p:spPr>
        <p:txBody>
          <a:bodyPr lIns="0" tIns="0" rIns="0" bIns="0" rtlCol="0" anchor="t">
            <a:spAutoFit/>
          </a:bodyPr>
          <a:lstStyle/>
          <a:p>
            <a:pPr algn="l">
              <a:lnSpc>
                <a:spcPts val="16675"/>
              </a:lnSpc>
            </a:pPr>
            <a:r>
              <a:rPr lang="en-US" sz="15731" b="1">
                <a:solidFill>
                  <a:srgbClr val="000000"/>
                </a:solidFill>
                <a:latin typeface="Montserrat Semi-Bold"/>
                <a:ea typeface="Montserrat Semi-Bold"/>
                <a:cs typeface="Montserrat Semi-Bold"/>
                <a:sym typeface="Montserrat Semi-Bold"/>
              </a:rPr>
              <a:t>You!</a:t>
            </a:r>
          </a:p>
        </p:txBody>
      </p:sp>
      <p:sp>
        <p:nvSpPr>
          <p:cNvPr id="10" name="TextBox 10"/>
          <p:cNvSpPr txBox="1"/>
          <p:nvPr/>
        </p:nvSpPr>
        <p:spPr>
          <a:xfrm>
            <a:off x="8837710" y="3090638"/>
            <a:ext cx="7486656" cy="2171974"/>
          </a:xfrm>
          <a:prstGeom prst="rect">
            <a:avLst/>
          </a:prstGeom>
        </p:spPr>
        <p:txBody>
          <a:bodyPr lIns="0" tIns="0" rIns="0" bIns="0" rtlCol="0" anchor="t">
            <a:spAutoFit/>
          </a:bodyPr>
          <a:lstStyle/>
          <a:p>
            <a:pPr algn="l">
              <a:lnSpc>
                <a:spcPts val="16675"/>
              </a:lnSpc>
            </a:pPr>
            <a:r>
              <a:rPr lang="en-US" sz="15731" b="1">
                <a:solidFill>
                  <a:srgbClr val="2C6AD3"/>
                </a:solidFill>
                <a:latin typeface="Montserrat Heavy"/>
                <a:ea typeface="Montserrat Heavy"/>
                <a:cs typeface="Montserrat Heavy"/>
                <a:sym typeface="Montserrat Heavy"/>
              </a:rPr>
              <a:t>Thank </a:t>
            </a:r>
          </a:p>
        </p:txBody>
      </p:sp>
      <p:sp>
        <p:nvSpPr>
          <p:cNvPr id="11" name="TextBox 11"/>
          <p:cNvSpPr txBox="1"/>
          <p:nvPr/>
        </p:nvSpPr>
        <p:spPr>
          <a:xfrm>
            <a:off x="2385436" y="905284"/>
            <a:ext cx="1924300" cy="230832"/>
          </a:xfrm>
          <a:prstGeom prst="rect">
            <a:avLst/>
          </a:prstGeom>
        </p:spPr>
        <p:txBody>
          <a:bodyPr lIns="0" tIns="0" rIns="0" bIns="0" rtlCol="0" anchor="t">
            <a:spAutoFit/>
          </a:bodyPr>
          <a:lstStyle/>
          <a:p>
            <a:pPr algn="l">
              <a:lnSpc>
                <a:spcPts val="1841"/>
              </a:lnSpc>
            </a:pPr>
            <a:r>
              <a:rPr lang="en-US" sz="1737" b="1" dirty="0">
                <a:solidFill>
                  <a:srgbClr val="000000"/>
                </a:solidFill>
                <a:latin typeface="Montserrat Semi-Bold"/>
                <a:ea typeface="Montserrat Semi-Bold"/>
                <a:cs typeface="Montserrat Semi-Bold"/>
                <a:sym typeface="Montserrat Semi-Bold"/>
              </a:rPr>
              <a:t>Shipment Sure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1" r="-111"/>
            </a:stretch>
          </a:blipFill>
        </p:spPr>
      </p:sp>
      <p:grpSp>
        <p:nvGrpSpPr>
          <p:cNvPr id="3" name="Group 3"/>
          <p:cNvGrpSpPr/>
          <p:nvPr/>
        </p:nvGrpSpPr>
        <p:grpSpPr>
          <a:xfrm>
            <a:off x="-929855" y="-403539"/>
            <a:ext cx="13031377" cy="11141745"/>
            <a:chOff x="0" y="0"/>
            <a:chExt cx="3432132" cy="2934451"/>
          </a:xfrm>
        </p:grpSpPr>
        <p:sp>
          <p:nvSpPr>
            <p:cNvPr id="4" name="Freeform 4"/>
            <p:cNvSpPr/>
            <p:nvPr/>
          </p:nvSpPr>
          <p:spPr>
            <a:xfrm>
              <a:off x="0" y="0"/>
              <a:ext cx="3432132" cy="2934451"/>
            </a:xfrm>
            <a:custGeom>
              <a:avLst/>
              <a:gdLst/>
              <a:ahLst/>
              <a:cxnLst/>
              <a:rect l="l" t="t" r="r" b="b"/>
              <a:pathLst>
                <a:path w="3432132" h="2934451">
                  <a:moveTo>
                    <a:pt x="0" y="0"/>
                  </a:moveTo>
                  <a:lnTo>
                    <a:pt x="3432132" y="0"/>
                  </a:lnTo>
                  <a:lnTo>
                    <a:pt x="3432132" y="2934451"/>
                  </a:lnTo>
                  <a:lnTo>
                    <a:pt x="0" y="2934451"/>
                  </a:lnTo>
                  <a:close/>
                </a:path>
              </a:pathLst>
            </a:custGeom>
            <a:gradFill rotWithShape="1">
              <a:gsLst>
                <a:gs pos="0">
                  <a:srgbClr val="FFFFFF">
                    <a:alpha val="100000"/>
                  </a:srgbClr>
                </a:gs>
                <a:gs pos="50000">
                  <a:srgbClr val="FFFFFF">
                    <a:alpha val="100000"/>
                  </a:srgbClr>
                </a:gs>
                <a:gs pos="100000">
                  <a:srgbClr val="FFFFFF">
                    <a:alpha val="0"/>
                  </a:srgbClr>
                </a:gs>
              </a:gsLst>
              <a:lin ang="0"/>
            </a:gradFill>
          </p:spPr>
        </p:sp>
        <p:sp>
          <p:nvSpPr>
            <p:cNvPr id="5" name="TextBox 5"/>
            <p:cNvSpPr txBox="1"/>
            <p:nvPr/>
          </p:nvSpPr>
          <p:spPr>
            <a:xfrm>
              <a:off x="0" y="-38100"/>
              <a:ext cx="3432132" cy="2972551"/>
            </a:xfrm>
            <a:prstGeom prst="rect">
              <a:avLst/>
            </a:prstGeom>
          </p:spPr>
          <p:txBody>
            <a:bodyPr lIns="50800" tIns="50800" rIns="50800" bIns="50800" rtlCol="0" anchor="ctr"/>
            <a:lstStyle/>
            <a:p>
              <a:pPr algn="ctr">
                <a:lnSpc>
                  <a:spcPts val="2566"/>
                </a:lnSpc>
              </a:pPr>
              <a:endParaRPr/>
            </a:p>
          </p:txBody>
        </p:sp>
      </p:grpSp>
      <p:grpSp>
        <p:nvGrpSpPr>
          <p:cNvPr id="6" name="Group 6"/>
          <p:cNvGrpSpPr/>
          <p:nvPr/>
        </p:nvGrpSpPr>
        <p:grpSpPr>
          <a:xfrm>
            <a:off x="14520965" y="-1543050"/>
            <a:ext cx="3868857" cy="11997932"/>
            <a:chOff x="0" y="0"/>
            <a:chExt cx="1018958" cy="3159949"/>
          </a:xfrm>
        </p:grpSpPr>
        <p:sp>
          <p:nvSpPr>
            <p:cNvPr id="7" name="Freeform 7"/>
            <p:cNvSpPr/>
            <p:nvPr/>
          </p:nvSpPr>
          <p:spPr>
            <a:xfrm>
              <a:off x="0" y="0"/>
              <a:ext cx="1018958" cy="3159949"/>
            </a:xfrm>
            <a:custGeom>
              <a:avLst/>
              <a:gdLst/>
              <a:ahLst/>
              <a:cxnLst/>
              <a:rect l="l" t="t" r="r" b="b"/>
              <a:pathLst>
                <a:path w="1018958" h="3159949">
                  <a:moveTo>
                    <a:pt x="0" y="0"/>
                  </a:moveTo>
                  <a:lnTo>
                    <a:pt x="1018958" y="0"/>
                  </a:lnTo>
                  <a:lnTo>
                    <a:pt x="1018958" y="3159949"/>
                  </a:lnTo>
                  <a:lnTo>
                    <a:pt x="0" y="3159949"/>
                  </a:lnTo>
                  <a:close/>
                </a:path>
              </a:pathLst>
            </a:custGeom>
            <a:solidFill>
              <a:srgbClr val="2C05F2"/>
            </a:solidFill>
          </p:spPr>
        </p:sp>
        <p:sp>
          <p:nvSpPr>
            <p:cNvPr id="8" name="TextBox 8"/>
            <p:cNvSpPr txBox="1"/>
            <p:nvPr/>
          </p:nvSpPr>
          <p:spPr>
            <a:xfrm>
              <a:off x="0" y="19050"/>
              <a:ext cx="1018958" cy="3140899"/>
            </a:xfrm>
            <a:prstGeom prst="rect">
              <a:avLst/>
            </a:prstGeom>
          </p:spPr>
          <p:txBody>
            <a:bodyPr lIns="50800" tIns="50800" rIns="50800" bIns="50800" rtlCol="0" anchor="ctr"/>
            <a:lstStyle/>
            <a:p>
              <a:pPr algn="ctr">
                <a:lnSpc>
                  <a:spcPts val="1841"/>
                </a:lnSpc>
              </a:pPr>
              <a:endParaRPr/>
            </a:p>
          </p:txBody>
        </p:sp>
      </p:grpSp>
      <p:grpSp>
        <p:nvGrpSpPr>
          <p:cNvPr id="9" name="Group 9"/>
          <p:cNvGrpSpPr/>
          <p:nvPr/>
        </p:nvGrpSpPr>
        <p:grpSpPr>
          <a:xfrm>
            <a:off x="10909386" y="2198640"/>
            <a:ext cx="5937387" cy="5937387"/>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3"/>
              <a:stretch>
                <a:fillRect l="-42024" r="-42024"/>
              </a:stretch>
            </a:blipFill>
          </p:spPr>
        </p:sp>
      </p:grpSp>
      <p:grpSp>
        <p:nvGrpSpPr>
          <p:cNvPr id="11" name="Group 11"/>
          <p:cNvGrpSpPr/>
          <p:nvPr/>
        </p:nvGrpSpPr>
        <p:grpSpPr>
          <a:xfrm>
            <a:off x="10366452" y="4648945"/>
            <a:ext cx="1465360" cy="146536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42900" cap="sq">
              <a:solidFill>
                <a:srgbClr val="2C05F2"/>
              </a:solidFill>
              <a:prstDash val="solid"/>
              <a:miter/>
            </a:ln>
          </p:spPr>
        </p:sp>
        <p:sp>
          <p:nvSpPr>
            <p:cNvPr id="13" name="TextBox 13"/>
            <p:cNvSpPr txBox="1"/>
            <p:nvPr/>
          </p:nvSpPr>
          <p:spPr>
            <a:xfrm>
              <a:off x="76200" y="95250"/>
              <a:ext cx="660400" cy="641350"/>
            </a:xfrm>
            <a:prstGeom prst="rect">
              <a:avLst/>
            </a:prstGeom>
          </p:spPr>
          <p:txBody>
            <a:bodyPr lIns="50800" tIns="50800" rIns="50800" bIns="50800" rtlCol="0" anchor="ctr"/>
            <a:lstStyle/>
            <a:p>
              <a:pPr algn="ctr">
                <a:lnSpc>
                  <a:spcPts val="1841"/>
                </a:lnSpc>
              </a:pPr>
              <a:endParaRPr/>
            </a:p>
          </p:txBody>
        </p:sp>
      </p:grpSp>
      <p:sp>
        <p:nvSpPr>
          <p:cNvPr id="14" name="TextBox 14"/>
          <p:cNvSpPr txBox="1"/>
          <p:nvPr/>
        </p:nvSpPr>
        <p:spPr>
          <a:xfrm>
            <a:off x="361355" y="3570113"/>
            <a:ext cx="9936408" cy="4308872"/>
          </a:xfrm>
          <a:prstGeom prst="rect">
            <a:avLst/>
          </a:prstGeom>
        </p:spPr>
        <p:txBody>
          <a:bodyPr wrap="square" lIns="0" tIns="0" rIns="0" bIns="0" rtlCol="0" anchor="t">
            <a:spAutoFit/>
          </a:bodyPr>
          <a:lstStyle/>
          <a:p>
            <a:pPr algn="l"/>
            <a:r>
              <a:rPr lang="en-US" sz="2800" dirty="0"/>
              <a:t>In today's fast-paced supply chain industry, timely delivery of shipments plays a vital role in customer satisfaction and brand reliability. However, due to multiple factors such as distance, traffic, weather, and warehouse handling delays, shipments may not always reach on time. With the advancement of Artificial Intelligence and Machine Learning, predictive modeling can now assist in forecasting shipment delays based on historical data. This project leverages machine learning algorithms to predict whether a shipment will arrive on time or not, providing insights for better decision-making and resource planning.</a:t>
            </a:r>
            <a:endParaRPr lang="en-US" sz="2400" dirty="0">
              <a:solidFill>
                <a:srgbClr val="000000"/>
              </a:solidFill>
              <a:latin typeface="Montserrat"/>
              <a:ea typeface="Montserrat"/>
              <a:cs typeface="Montserrat"/>
              <a:sym typeface="Montserrat"/>
            </a:endParaRPr>
          </a:p>
        </p:txBody>
      </p:sp>
      <p:sp>
        <p:nvSpPr>
          <p:cNvPr id="16" name="TextBox 16"/>
          <p:cNvSpPr txBox="1"/>
          <p:nvPr/>
        </p:nvSpPr>
        <p:spPr>
          <a:xfrm>
            <a:off x="328017" y="2368732"/>
            <a:ext cx="5913775" cy="923330"/>
          </a:xfrm>
          <a:prstGeom prst="rect">
            <a:avLst/>
          </a:prstGeom>
        </p:spPr>
        <p:txBody>
          <a:bodyPr wrap="square" lIns="0" tIns="0" rIns="0" bIns="0" rtlCol="0" anchor="t">
            <a:spAutoFit/>
          </a:bodyPr>
          <a:lstStyle/>
          <a:p>
            <a:pPr algn="l">
              <a:lnSpc>
                <a:spcPts val="7175"/>
              </a:lnSpc>
            </a:pPr>
            <a:r>
              <a:rPr lang="en-US" sz="6768" b="1" dirty="0">
                <a:solidFill>
                  <a:srgbClr val="2C6AD3"/>
                </a:solidFill>
                <a:latin typeface="Montserrat Heavy"/>
                <a:ea typeface="Montserrat Heavy"/>
                <a:cs typeface="Montserrat Heavy"/>
                <a:sym typeface="Montserrat Heavy"/>
              </a:rPr>
              <a:t>Introduction</a:t>
            </a:r>
          </a:p>
        </p:txBody>
      </p:sp>
      <p:sp>
        <p:nvSpPr>
          <p:cNvPr id="17" name="Freeform 17"/>
          <p:cNvSpPr/>
          <p:nvPr/>
        </p:nvSpPr>
        <p:spPr>
          <a:xfrm>
            <a:off x="1711939" y="837362"/>
            <a:ext cx="520660" cy="332276"/>
          </a:xfrm>
          <a:custGeom>
            <a:avLst/>
            <a:gdLst/>
            <a:ahLst/>
            <a:cxnLst/>
            <a:rect l="l" t="t" r="r" b="b"/>
            <a:pathLst>
              <a:path w="520660" h="332276">
                <a:moveTo>
                  <a:pt x="0" y="0"/>
                </a:moveTo>
                <a:lnTo>
                  <a:pt x="520660" y="0"/>
                </a:lnTo>
                <a:lnTo>
                  <a:pt x="520660" y="332276"/>
                </a:lnTo>
                <a:lnTo>
                  <a:pt x="0" y="3322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TextBox 18"/>
          <p:cNvSpPr txBox="1"/>
          <p:nvPr/>
        </p:nvSpPr>
        <p:spPr>
          <a:xfrm>
            <a:off x="2385436" y="905284"/>
            <a:ext cx="1924300" cy="461665"/>
          </a:xfrm>
          <a:prstGeom prst="rect">
            <a:avLst/>
          </a:prstGeom>
        </p:spPr>
        <p:txBody>
          <a:bodyPr lIns="0" tIns="0" rIns="0" bIns="0" rtlCol="0" anchor="t">
            <a:spAutoFit/>
          </a:bodyPr>
          <a:lstStyle/>
          <a:p>
            <a:pPr algn="l">
              <a:lnSpc>
                <a:spcPts val="1841"/>
              </a:lnSpc>
            </a:pPr>
            <a:r>
              <a:rPr lang="en-US" sz="1737" b="1" dirty="0">
                <a:solidFill>
                  <a:srgbClr val="000000"/>
                </a:solidFill>
                <a:latin typeface="Montserrat Semi-Bold"/>
                <a:ea typeface="Montserrat Semi-Bold"/>
                <a:cs typeface="Montserrat Semi-Bold"/>
                <a:sym typeface="Montserrat Semi-Bold"/>
              </a:rPr>
              <a:t>Shipment Sure</a:t>
            </a:r>
          </a:p>
          <a:p>
            <a:pPr algn="l">
              <a:lnSpc>
                <a:spcPts val="1841"/>
              </a:lnSpc>
            </a:pPr>
            <a:endParaRPr lang="en-US" sz="1737" b="1" dirty="0">
              <a:solidFill>
                <a:srgbClr val="000000"/>
              </a:solidFill>
              <a:latin typeface="Montserrat Semi-Bold"/>
              <a:ea typeface="Montserrat Semi-Bold"/>
              <a:cs typeface="Montserrat Semi-Bold"/>
              <a:sym typeface="Montserrat Semi-Bold"/>
            </a:endParaRPr>
          </a:p>
        </p:txBody>
      </p:sp>
      <p:sp>
        <p:nvSpPr>
          <p:cNvPr id="24" name="Freeform 24"/>
          <p:cNvSpPr/>
          <p:nvPr/>
        </p:nvSpPr>
        <p:spPr>
          <a:xfrm>
            <a:off x="15333339" y="8481535"/>
            <a:ext cx="846683" cy="484918"/>
          </a:xfrm>
          <a:custGeom>
            <a:avLst/>
            <a:gdLst/>
            <a:ahLst/>
            <a:cxnLst/>
            <a:rect l="l" t="t" r="r" b="b"/>
            <a:pathLst>
              <a:path w="846683" h="484918">
                <a:moveTo>
                  <a:pt x="0" y="0"/>
                </a:moveTo>
                <a:lnTo>
                  <a:pt x="846683" y="0"/>
                </a:lnTo>
                <a:lnTo>
                  <a:pt x="846683" y="484919"/>
                </a:lnTo>
                <a:lnTo>
                  <a:pt x="0" y="4849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1282999" y="-427373"/>
            <a:ext cx="13031377" cy="11141745"/>
            <a:chOff x="0" y="0"/>
            <a:chExt cx="3432132" cy="2934451"/>
          </a:xfrm>
        </p:grpSpPr>
        <p:sp>
          <p:nvSpPr>
            <p:cNvPr id="4" name="Freeform 4"/>
            <p:cNvSpPr/>
            <p:nvPr/>
          </p:nvSpPr>
          <p:spPr>
            <a:xfrm>
              <a:off x="0" y="0"/>
              <a:ext cx="3432132" cy="2934451"/>
            </a:xfrm>
            <a:custGeom>
              <a:avLst/>
              <a:gdLst/>
              <a:ahLst/>
              <a:cxnLst/>
              <a:rect l="l" t="t" r="r" b="b"/>
              <a:pathLst>
                <a:path w="3432132" h="2934451">
                  <a:moveTo>
                    <a:pt x="0" y="0"/>
                  </a:moveTo>
                  <a:lnTo>
                    <a:pt x="3432132" y="0"/>
                  </a:lnTo>
                  <a:lnTo>
                    <a:pt x="3432132" y="2934451"/>
                  </a:lnTo>
                  <a:lnTo>
                    <a:pt x="0" y="2934451"/>
                  </a:lnTo>
                  <a:close/>
                </a:path>
              </a:pathLst>
            </a:custGeom>
            <a:gradFill rotWithShape="1">
              <a:gsLst>
                <a:gs pos="0">
                  <a:srgbClr val="FFFFFF">
                    <a:alpha val="100000"/>
                  </a:srgbClr>
                </a:gs>
                <a:gs pos="50000">
                  <a:srgbClr val="FFFFFF">
                    <a:alpha val="100000"/>
                  </a:srgbClr>
                </a:gs>
                <a:gs pos="100000">
                  <a:srgbClr val="FFFFFF">
                    <a:alpha val="0"/>
                  </a:srgbClr>
                </a:gs>
              </a:gsLst>
              <a:lin ang="0"/>
            </a:gradFill>
          </p:spPr>
        </p:sp>
        <p:sp>
          <p:nvSpPr>
            <p:cNvPr id="5" name="TextBox 5"/>
            <p:cNvSpPr txBox="1"/>
            <p:nvPr/>
          </p:nvSpPr>
          <p:spPr>
            <a:xfrm>
              <a:off x="0" y="-38100"/>
              <a:ext cx="3432132" cy="2972551"/>
            </a:xfrm>
            <a:prstGeom prst="rect">
              <a:avLst/>
            </a:prstGeom>
          </p:spPr>
          <p:txBody>
            <a:bodyPr lIns="50800" tIns="50800" rIns="50800" bIns="50800" rtlCol="0" anchor="ctr"/>
            <a:lstStyle/>
            <a:p>
              <a:pPr algn="ctr">
                <a:lnSpc>
                  <a:spcPts val="2566"/>
                </a:lnSpc>
              </a:pPr>
              <a:endParaRPr/>
            </a:p>
          </p:txBody>
        </p:sp>
      </p:grpSp>
      <p:sp>
        <p:nvSpPr>
          <p:cNvPr id="6" name="Freeform 6"/>
          <p:cNvSpPr/>
          <p:nvPr/>
        </p:nvSpPr>
        <p:spPr>
          <a:xfrm>
            <a:off x="1711939" y="837362"/>
            <a:ext cx="520660" cy="332276"/>
          </a:xfrm>
          <a:custGeom>
            <a:avLst/>
            <a:gdLst/>
            <a:ahLst/>
            <a:cxnLst/>
            <a:rect l="l" t="t" r="r" b="b"/>
            <a:pathLst>
              <a:path w="520660" h="332276">
                <a:moveTo>
                  <a:pt x="0" y="0"/>
                </a:moveTo>
                <a:lnTo>
                  <a:pt x="520660" y="0"/>
                </a:lnTo>
                <a:lnTo>
                  <a:pt x="520660" y="332276"/>
                </a:lnTo>
                <a:lnTo>
                  <a:pt x="0" y="332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2385436" y="905284"/>
            <a:ext cx="1924300" cy="461665"/>
          </a:xfrm>
          <a:prstGeom prst="rect">
            <a:avLst/>
          </a:prstGeom>
        </p:spPr>
        <p:txBody>
          <a:bodyPr lIns="0" tIns="0" rIns="0" bIns="0" rtlCol="0" anchor="t">
            <a:spAutoFit/>
          </a:bodyPr>
          <a:lstStyle/>
          <a:p>
            <a:pPr algn="l">
              <a:lnSpc>
                <a:spcPts val="1841"/>
              </a:lnSpc>
            </a:pPr>
            <a:r>
              <a:rPr lang="en-US" sz="1737" b="1" dirty="0">
                <a:solidFill>
                  <a:srgbClr val="000000"/>
                </a:solidFill>
                <a:latin typeface="Montserrat Semi-Bold"/>
                <a:ea typeface="Montserrat Semi-Bold"/>
                <a:cs typeface="Montserrat Semi-Bold"/>
                <a:sym typeface="Montserrat Semi-Bold"/>
              </a:rPr>
              <a:t>Shipment Sure</a:t>
            </a:r>
          </a:p>
          <a:p>
            <a:pPr algn="l">
              <a:lnSpc>
                <a:spcPts val="1841"/>
              </a:lnSpc>
            </a:pPr>
            <a:endParaRPr lang="en-US" sz="1737" b="1" dirty="0">
              <a:solidFill>
                <a:srgbClr val="000000"/>
              </a:solidFill>
              <a:latin typeface="Montserrat Semi-Bold"/>
              <a:ea typeface="Montserrat Semi-Bold"/>
              <a:cs typeface="Montserrat Semi-Bold"/>
              <a:sym typeface="Montserrat Semi-Bold"/>
            </a:endParaRPr>
          </a:p>
        </p:txBody>
      </p:sp>
      <p:sp>
        <p:nvSpPr>
          <p:cNvPr id="13" name="Freeform 13"/>
          <p:cNvSpPr/>
          <p:nvPr/>
        </p:nvSpPr>
        <p:spPr>
          <a:xfrm>
            <a:off x="15333339" y="8481535"/>
            <a:ext cx="846683" cy="484918"/>
          </a:xfrm>
          <a:custGeom>
            <a:avLst/>
            <a:gdLst/>
            <a:ahLst/>
            <a:cxnLst/>
            <a:rect l="l" t="t" r="r" b="b"/>
            <a:pathLst>
              <a:path w="846683" h="484918">
                <a:moveTo>
                  <a:pt x="0" y="0"/>
                </a:moveTo>
                <a:lnTo>
                  <a:pt x="846683" y="0"/>
                </a:lnTo>
                <a:lnTo>
                  <a:pt x="846683" y="484919"/>
                </a:lnTo>
                <a:lnTo>
                  <a:pt x="0" y="4849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TextBox 15"/>
          <p:cNvSpPr txBox="1"/>
          <p:nvPr/>
        </p:nvSpPr>
        <p:spPr>
          <a:xfrm>
            <a:off x="4253826" y="1753668"/>
            <a:ext cx="9391871" cy="943087"/>
          </a:xfrm>
          <a:prstGeom prst="rect">
            <a:avLst/>
          </a:prstGeom>
        </p:spPr>
        <p:txBody>
          <a:bodyPr lIns="0" tIns="0" rIns="0" bIns="0" rtlCol="0" anchor="t">
            <a:spAutoFit/>
          </a:bodyPr>
          <a:lstStyle/>
          <a:p>
            <a:pPr algn="ctr">
              <a:lnSpc>
                <a:spcPts val="7175"/>
              </a:lnSpc>
            </a:pPr>
            <a:r>
              <a:rPr lang="en-US" sz="6768" b="1" dirty="0">
                <a:solidFill>
                  <a:srgbClr val="000000"/>
                </a:solidFill>
                <a:latin typeface="Montserrat Semi-Bold"/>
                <a:ea typeface="Montserrat Semi-Bold"/>
                <a:cs typeface="Montserrat Semi-Bold"/>
                <a:sym typeface="Montserrat Semi-Bold"/>
              </a:rPr>
              <a:t>Project Pipeline</a:t>
            </a:r>
          </a:p>
        </p:txBody>
      </p:sp>
      <p:grpSp>
        <p:nvGrpSpPr>
          <p:cNvPr id="171" name="Group 170">
            <a:extLst>
              <a:ext uri="{FF2B5EF4-FFF2-40B4-BE49-F238E27FC236}">
                <a16:creationId xmlns:a16="http://schemas.microsoft.com/office/drawing/2014/main" id="{03A2C94C-BDE5-968C-9AA1-BF5C250F14FD}"/>
              </a:ext>
            </a:extLst>
          </p:cNvPr>
          <p:cNvGrpSpPr/>
          <p:nvPr/>
        </p:nvGrpSpPr>
        <p:grpSpPr>
          <a:xfrm>
            <a:off x="297623" y="4152935"/>
            <a:ext cx="17304275" cy="2895567"/>
            <a:chOff x="-152400" y="4016360"/>
            <a:chExt cx="17304275" cy="2895567"/>
          </a:xfrm>
        </p:grpSpPr>
        <p:grpSp>
          <p:nvGrpSpPr>
            <p:cNvPr id="162" name="Group 161">
              <a:extLst>
                <a:ext uri="{FF2B5EF4-FFF2-40B4-BE49-F238E27FC236}">
                  <a16:creationId xmlns:a16="http://schemas.microsoft.com/office/drawing/2014/main" id="{F33DAC83-9AD4-22A8-B70B-F6122D6EB96E}"/>
                </a:ext>
              </a:extLst>
            </p:cNvPr>
            <p:cNvGrpSpPr/>
            <p:nvPr/>
          </p:nvGrpSpPr>
          <p:grpSpPr>
            <a:xfrm>
              <a:off x="-152400" y="4016360"/>
              <a:ext cx="17304161" cy="2895567"/>
              <a:chOff x="-620508" y="4207001"/>
              <a:chExt cx="17304161" cy="2895567"/>
            </a:xfrm>
          </p:grpSpPr>
          <p:grpSp>
            <p:nvGrpSpPr>
              <p:cNvPr id="41" name="Group 40">
                <a:extLst>
                  <a:ext uri="{FF2B5EF4-FFF2-40B4-BE49-F238E27FC236}">
                    <a16:creationId xmlns:a16="http://schemas.microsoft.com/office/drawing/2014/main" id="{24B09BB8-E564-FACD-DC82-EFD9055B695B}"/>
                  </a:ext>
                </a:extLst>
              </p:cNvPr>
              <p:cNvGrpSpPr/>
              <p:nvPr/>
            </p:nvGrpSpPr>
            <p:grpSpPr>
              <a:xfrm>
                <a:off x="-620508" y="4399959"/>
                <a:ext cx="2053253" cy="2282559"/>
                <a:chOff x="1711939" y="3432679"/>
                <a:chExt cx="3964014" cy="4396074"/>
              </a:xfrm>
            </p:grpSpPr>
            <p:grpSp>
              <p:nvGrpSpPr>
                <p:cNvPr id="17" name="Group 17"/>
                <p:cNvGrpSpPr/>
                <p:nvPr/>
              </p:nvGrpSpPr>
              <p:grpSpPr>
                <a:xfrm>
                  <a:off x="1711939" y="3864739"/>
                  <a:ext cx="3964014" cy="396401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2C05F2"/>
                    </a:solidFill>
                    <a:prstDash val="solid"/>
                    <a:miter/>
                  </a:ln>
                </p:spPr>
              </p:sp>
              <p:sp>
                <p:nvSpPr>
                  <p:cNvPr id="19" name="TextBox 19"/>
                  <p:cNvSpPr txBox="1"/>
                  <p:nvPr/>
                </p:nvSpPr>
                <p:spPr>
                  <a:xfrm>
                    <a:off x="76200" y="95250"/>
                    <a:ext cx="660400" cy="641350"/>
                  </a:xfrm>
                  <a:prstGeom prst="rect">
                    <a:avLst/>
                  </a:prstGeom>
                </p:spPr>
                <p:txBody>
                  <a:bodyPr lIns="50800" tIns="50800" rIns="50800" bIns="50800" rtlCol="0" anchor="ctr"/>
                  <a:lstStyle/>
                  <a:p>
                    <a:pPr algn="ctr">
                      <a:lnSpc>
                        <a:spcPts val="1841"/>
                      </a:lnSpc>
                    </a:pPr>
                    <a:endParaRPr/>
                  </a:p>
                </p:txBody>
              </p:sp>
            </p:grpSp>
            <p:sp>
              <p:nvSpPr>
                <p:cNvPr id="26" name="TextBox 26"/>
                <p:cNvSpPr txBox="1"/>
                <p:nvPr/>
              </p:nvSpPr>
              <p:spPr>
                <a:xfrm>
                  <a:off x="2406910" y="5265843"/>
                  <a:ext cx="2574071" cy="783223"/>
                </a:xfrm>
                <a:prstGeom prst="rect">
                  <a:avLst/>
                </a:prstGeom>
              </p:spPr>
              <p:txBody>
                <a:bodyPr lIns="0" tIns="0" rIns="0" bIns="0" rtlCol="0" anchor="t">
                  <a:spAutoFit/>
                </a:bodyPr>
                <a:lstStyle/>
                <a:p>
                  <a:pPr algn="ctr">
                    <a:lnSpc>
                      <a:spcPts val="3172"/>
                    </a:lnSpc>
                  </a:pPr>
                  <a:endParaRPr lang="en-US" sz="2992" b="1" dirty="0">
                    <a:solidFill>
                      <a:srgbClr val="000000"/>
                    </a:solidFill>
                    <a:latin typeface="Montserrat Ultra-Bold"/>
                    <a:ea typeface="Montserrat Ultra-Bold"/>
                    <a:cs typeface="Montserrat Ultra-Bold"/>
                    <a:sym typeface="Montserrat Ultra-Bold"/>
                  </a:endParaRPr>
                </a:p>
              </p:txBody>
            </p:sp>
            <p:grpSp>
              <p:nvGrpSpPr>
                <p:cNvPr id="29" name="Group 29"/>
                <p:cNvGrpSpPr/>
                <p:nvPr/>
              </p:nvGrpSpPr>
              <p:grpSpPr>
                <a:xfrm>
                  <a:off x="3118428" y="3432679"/>
                  <a:ext cx="1151035" cy="1212386"/>
                  <a:chOff x="-28439" y="-119523"/>
                  <a:chExt cx="812800" cy="856123"/>
                </a:xfrm>
              </p:grpSpPr>
              <p:sp>
                <p:nvSpPr>
                  <p:cNvPr id="30" name="Freeform 30"/>
                  <p:cNvSpPr/>
                  <p:nvPr/>
                </p:nvSpPr>
                <p:spPr>
                  <a:xfrm>
                    <a:off x="-28439" y="-119523"/>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0" cap="sq">
                    <a:solidFill>
                      <a:srgbClr val="2C05F2"/>
                    </a:solidFill>
                    <a:prstDash val="solid"/>
                    <a:miter/>
                  </a:ln>
                </p:spPr>
                <p:txBody>
                  <a:bodyPr/>
                  <a:lstStyle/>
                  <a:p>
                    <a:pPr algn="ctr"/>
                    <a:endParaRPr lang="en-IN" dirty="0"/>
                  </a:p>
                </p:txBody>
              </p:sp>
              <p:sp>
                <p:nvSpPr>
                  <p:cNvPr id="31" name="TextBox 31"/>
                  <p:cNvSpPr txBox="1"/>
                  <p:nvPr/>
                </p:nvSpPr>
                <p:spPr>
                  <a:xfrm>
                    <a:off x="76200" y="95250"/>
                    <a:ext cx="660400" cy="641350"/>
                  </a:xfrm>
                  <a:prstGeom prst="rect">
                    <a:avLst/>
                  </a:prstGeom>
                </p:spPr>
                <p:txBody>
                  <a:bodyPr lIns="50800" tIns="50800" rIns="50800" bIns="50800" rtlCol="0" anchor="ctr"/>
                  <a:lstStyle/>
                  <a:p>
                    <a:pPr algn="ctr">
                      <a:lnSpc>
                        <a:spcPts val="1841"/>
                      </a:lnSpc>
                    </a:pPr>
                    <a:endParaRPr/>
                  </a:p>
                </p:txBody>
              </p:sp>
            </p:grpSp>
          </p:grpSp>
          <p:sp>
            <p:nvSpPr>
              <p:cNvPr id="38" name="AutoShape 38"/>
              <p:cNvSpPr/>
              <p:nvPr/>
            </p:nvSpPr>
            <p:spPr>
              <a:xfrm>
                <a:off x="1432745" y="5633849"/>
                <a:ext cx="484356" cy="0"/>
              </a:xfrm>
              <a:prstGeom prst="line">
                <a:avLst/>
              </a:prstGeom>
              <a:ln w="38100" cap="flat">
                <a:solidFill>
                  <a:srgbClr val="2C05F2"/>
                </a:solidFill>
                <a:prstDash val="solid"/>
                <a:headEnd type="none" w="sm" len="sm"/>
                <a:tailEnd type="none" w="sm" len="sm"/>
              </a:ln>
            </p:spPr>
          </p:sp>
          <p:grpSp>
            <p:nvGrpSpPr>
              <p:cNvPr id="106" name="Group 105">
                <a:extLst>
                  <a:ext uri="{FF2B5EF4-FFF2-40B4-BE49-F238E27FC236}">
                    <a16:creationId xmlns:a16="http://schemas.microsoft.com/office/drawing/2014/main" id="{21C0A3DA-C277-F1B8-5E37-06A3ED221BB4}"/>
                  </a:ext>
                </a:extLst>
              </p:cNvPr>
              <p:cNvGrpSpPr/>
              <p:nvPr/>
            </p:nvGrpSpPr>
            <p:grpSpPr>
              <a:xfrm>
                <a:off x="1902289" y="4557879"/>
                <a:ext cx="2053254" cy="2544689"/>
                <a:chOff x="1711939" y="3736824"/>
                <a:chExt cx="3964014" cy="4900920"/>
              </a:xfrm>
            </p:grpSpPr>
            <p:grpSp>
              <p:nvGrpSpPr>
                <p:cNvPr id="107" name="Group 17">
                  <a:extLst>
                    <a:ext uri="{FF2B5EF4-FFF2-40B4-BE49-F238E27FC236}">
                      <a16:creationId xmlns:a16="http://schemas.microsoft.com/office/drawing/2014/main" id="{D6BB20A1-44F7-3FC9-D36C-14A1137C4E26}"/>
                    </a:ext>
                  </a:extLst>
                </p:cNvPr>
                <p:cNvGrpSpPr/>
                <p:nvPr/>
              </p:nvGrpSpPr>
              <p:grpSpPr>
                <a:xfrm>
                  <a:off x="1711939" y="3864739"/>
                  <a:ext cx="3964014" cy="3964014"/>
                  <a:chOff x="0" y="0"/>
                  <a:chExt cx="812800" cy="812800"/>
                </a:xfrm>
              </p:grpSpPr>
              <p:sp>
                <p:nvSpPr>
                  <p:cNvPr id="112" name="Freeform 18">
                    <a:extLst>
                      <a:ext uri="{FF2B5EF4-FFF2-40B4-BE49-F238E27FC236}">
                        <a16:creationId xmlns:a16="http://schemas.microsoft.com/office/drawing/2014/main" id="{2EDF8AA1-52BB-793F-F854-A9ACE2B5B2B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2C05F2"/>
                    </a:solidFill>
                    <a:prstDash val="solid"/>
                    <a:miter/>
                  </a:ln>
                </p:spPr>
              </p:sp>
              <p:sp>
                <p:nvSpPr>
                  <p:cNvPr id="113" name="TextBox 19">
                    <a:extLst>
                      <a:ext uri="{FF2B5EF4-FFF2-40B4-BE49-F238E27FC236}">
                        <a16:creationId xmlns:a16="http://schemas.microsoft.com/office/drawing/2014/main" id="{F0A856B1-C699-7DD3-46B0-7699F82213C3}"/>
                      </a:ext>
                    </a:extLst>
                  </p:cNvPr>
                  <p:cNvSpPr txBox="1"/>
                  <p:nvPr/>
                </p:nvSpPr>
                <p:spPr>
                  <a:xfrm>
                    <a:off x="76200" y="95250"/>
                    <a:ext cx="660400" cy="641350"/>
                  </a:xfrm>
                  <a:prstGeom prst="rect">
                    <a:avLst/>
                  </a:prstGeom>
                </p:spPr>
                <p:txBody>
                  <a:bodyPr lIns="50800" tIns="50800" rIns="50800" bIns="50800" rtlCol="0" anchor="ctr"/>
                  <a:lstStyle/>
                  <a:p>
                    <a:pPr algn="ctr">
                      <a:lnSpc>
                        <a:spcPts val="1841"/>
                      </a:lnSpc>
                    </a:pPr>
                    <a:endParaRPr/>
                  </a:p>
                </p:txBody>
              </p:sp>
            </p:grpSp>
            <p:sp>
              <p:nvSpPr>
                <p:cNvPr id="108" name="TextBox 26">
                  <a:extLst>
                    <a:ext uri="{FF2B5EF4-FFF2-40B4-BE49-F238E27FC236}">
                      <a16:creationId xmlns:a16="http://schemas.microsoft.com/office/drawing/2014/main" id="{EEAB5E5A-8EDE-4877-68B5-89920AE27E86}"/>
                    </a:ext>
                  </a:extLst>
                </p:cNvPr>
                <p:cNvSpPr txBox="1"/>
                <p:nvPr/>
              </p:nvSpPr>
              <p:spPr>
                <a:xfrm>
                  <a:off x="2406910" y="5265843"/>
                  <a:ext cx="2574071" cy="783223"/>
                </a:xfrm>
                <a:prstGeom prst="rect">
                  <a:avLst/>
                </a:prstGeom>
              </p:spPr>
              <p:txBody>
                <a:bodyPr lIns="0" tIns="0" rIns="0" bIns="0" rtlCol="0" anchor="t">
                  <a:spAutoFit/>
                </a:bodyPr>
                <a:lstStyle/>
                <a:p>
                  <a:pPr algn="ctr">
                    <a:lnSpc>
                      <a:spcPts val="3172"/>
                    </a:lnSpc>
                  </a:pPr>
                  <a:endParaRPr lang="en-US" sz="2992" b="1" dirty="0">
                    <a:solidFill>
                      <a:srgbClr val="000000"/>
                    </a:solidFill>
                    <a:latin typeface="Montserrat Ultra-Bold"/>
                    <a:ea typeface="Montserrat Ultra-Bold"/>
                    <a:cs typeface="Montserrat Ultra-Bold"/>
                    <a:sym typeface="Montserrat Ultra-Bold"/>
                  </a:endParaRPr>
                </a:p>
              </p:txBody>
            </p:sp>
            <p:grpSp>
              <p:nvGrpSpPr>
                <p:cNvPr id="109" name="Group 29">
                  <a:extLst>
                    <a:ext uri="{FF2B5EF4-FFF2-40B4-BE49-F238E27FC236}">
                      <a16:creationId xmlns:a16="http://schemas.microsoft.com/office/drawing/2014/main" id="{4BA86F15-F148-A808-48A5-C70FC0696CB4}"/>
                    </a:ext>
                  </a:extLst>
                </p:cNvPr>
                <p:cNvGrpSpPr/>
                <p:nvPr/>
              </p:nvGrpSpPr>
              <p:grpSpPr>
                <a:xfrm>
                  <a:off x="3118428" y="3736824"/>
                  <a:ext cx="1151037" cy="4900920"/>
                  <a:chOff x="-28439" y="95248"/>
                  <a:chExt cx="812801" cy="3460766"/>
                </a:xfrm>
              </p:grpSpPr>
              <p:sp>
                <p:nvSpPr>
                  <p:cNvPr id="110" name="Freeform 30">
                    <a:extLst>
                      <a:ext uri="{FF2B5EF4-FFF2-40B4-BE49-F238E27FC236}">
                        <a16:creationId xmlns:a16="http://schemas.microsoft.com/office/drawing/2014/main" id="{32AACA66-4ACA-185A-2E1A-500B3C48D758}"/>
                      </a:ext>
                    </a:extLst>
                  </p:cNvPr>
                  <p:cNvSpPr/>
                  <p:nvPr/>
                </p:nvSpPr>
                <p:spPr>
                  <a:xfrm>
                    <a:off x="-28439" y="2743215"/>
                    <a:ext cx="812801" cy="8127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0" cap="sq">
                    <a:solidFill>
                      <a:srgbClr val="2C05F2"/>
                    </a:solidFill>
                    <a:prstDash val="solid"/>
                    <a:miter/>
                  </a:ln>
                </p:spPr>
                <p:txBody>
                  <a:bodyPr/>
                  <a:lstStyle/>
                  <a:p>
                    <a:pPr algn="ctr"/>
                    <a:endParaRPr lang="en-IN" dirty="0"/>
                  </a:p>
                </p:txBody>
              </p:sp>
              <p:sp>
                <p:nvSpPr>
                  <p:cNvPr id="111" name="TextBox 31">
                    <a:extLst>
                      <a:ext uri="{FF2B5EF4-FFF2-40B4-BE49-F238E27FC236}">
                        <a16:creationId xmlns:a16="http://schemas.microsoft.com/office/drawing/2014/main" id="{767CD08F-F757-E152-9521-60AE3233EE2E}"/>
                      </a:ext>
                    </a:extLst>
                  </p:cNvPr>
                  <p:cNvSpPr txBox="1"/>
                  <p:nvPr/>
                </p:nvSpPr>
                <p:spPr>
                  <a:xfrm>
                    <a:off x="76200" y="95250"/>
                    <a:ext cx="660400" cy="641350"/>
                  </a:xfrm>
                  <a:prstGeom prst="rect">
                    <a:avLst/>
                  </a:prstGeom>
                </p:spPr>
                <p:txBody>
                  <a:bodyPr lIns="50800" tIns="50800" rIns="50800" bIns="50800" rtlCol="0" anchor="ctr"/>
                  <a:lstStyle/>
                  <a:p>
                    <a:pPr algn="ctr">
                      <a:lnSpc>
                        <a:spcPts val="1841"/>
                      </a:lnSpc>
                    </a:pPr>
                    <a:endParaRPr/>
                  </a:p>
                </p:txBody>
              </p:sp>
            </p:grpSp>
          </p:grpSp>
          <p:grpSp>
            <p:nvGrpSpPr>
              <p:cNvPr id="114" name="Group 113">
                <a:extLst>
                  <a:ext uri="{FF2B5EF4-FFF2-40B4-BE49-F238E27FC236}">
                    <a16:creationId xmlns:a16="http://schemas.microsoft.com/office/drawing/2014/main" id="{F35078DA-D655-92C9-15D1-8B83B11EE55A}"/>
                  </a:ext>
                </a:extLst>
              </p:cNvPr>
              <p:cNvGrpSpPr/>
              <p:nvPr/>
            </p:nvGrpSpPr>
            <p:grpSpPr>
              <a:xfrm>
                <a:off x="4419600" y="4276572"/>
                <a:ext cx="2053253" cy="2282559"/>
                <a:chOff x="1711939" y="3432679"/>
                <a:chExt cx="3964014" cy="4396074"/>
              </a:xfrm>
            </p:grpSpPr>
            <p:grpSp>
              <p:nvGrpSpPr>
                <p:cNvPr id="115" name="Group 17">
                  <a:extLst>
                    <a:ext uri="{FF2B5EF4-FFF2-40B4-BE49-F238E27FC236}">
                      <a16:creationId xmlns:a16="http://schemas.microsoft.com/office/drawing/2014/main" id="{97D6FEF6-0FE2-B635-26BA-35D732C08D82}"/>
                    </a:ext>
                  </a:extLst>
                </p:cNvPr>
                <p:cNvGrpSpPr/>
                <p:nvPr/>
              </p:nvGrpSpPr>
              <p:grpSpPr>
                <a:xfrm>
                  <a:off x="1711939" y="3864739"/>
                  <a:ext cx="3964014" cy="3964014"/>
                  <a:chOff x="0" y="0"/>
                  <a:chExt cx="812800" cy="812800"/>
                </a:xfrm>
              </p:grpSpPr>
              <p:sp>
                <p:nvSpPr>
                  <p:cNvPr id="120" name="Freeform 18">
                    <a:extLst>
                      <a:ext uri="{FF2B5EF4-FFF2-40B4-BE49-F238E27FC236}">
                        <a16:creationId xmlns:a16="http://schemas.microsoft.com/office/drawing/2014/main" id="{2446F788-0F0C-EE8D-43C6-73D41636165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2C05F2"/>
                    </a:solidFill>
                    <a:prstDash val="solid"/>
                    <a:miter/>
                  </a:ln>
                </p:spPr>
              </p:sp>
              <p:sp>
                <p:nvSpPr>
                  <p:cNvPr id="121" name="TextBox 19">
                    <a:extLst>
                      <a:ext uri="{FF2B5EF4-FFF2-40B4-BE49-F238E27FC236}">
                        <a16:creationId xmlns:a16="http://schemas.microsoft.com/office/drawing/2014/main" id="{B9EEDA68-E092-165D-CA93-7EB7624E286D}"/>
                      </a:ext>
                    </a:extLst>
                  </p:cNvPr>
                  <p:cNvSpPr txBox="1"/>
                  <p:nvPr/>
                </p:nvSpPr>
                <p:spPr>
                  <a:xfrm>
                    <a:off x="76200" y="95250"/>
                    <a:ext cx="660400" cy="641350"/>
                  </a:xfrm>
                  <a:prstGeom prst="rect">
                    <a:avLst/>
                  </a:prstGeom>
                </p:spPr>
                <p:txBody>
                  <a:bodyPr lIns="50800" tIns="50800" rIns="50800" bIns="50800" rtlCol="0" anchor="ctr"/>
                  <a:lstStyle/>
                  <a:p>
                    <a:pPr algn="ctr">
                      <a:lnSpc>
                        <a:spcPts val="1841"/>
                      </a:lnSpc>
                    </a:pPr>
                    <a:endParaRPr/>
                  </a:p>
                </p:txBody>
              </p:sp>
            </p:grpSp>
            <p:sp>
              <p:nvSpPr>
                <p:cNvPr id="116" name="TextBox 26">
                  <a:extLst>
                    <a:ext uri="{FF2B5EF4-FFF2-40B4-BE49-F238E27FC236}">
                      <a16:creationId xmlns:a16="http://schemas.microsoft.com/office/drawing/2014/main" id="{DF643B0F-649F-61BC-C02C-44495637D0A7}"/>
                    </a:ext>
                  </a:extLst>
                </p:cNvPr>
                <p:cNvSpPr txBox="1"/>
                <p:nvPr/>
              </p:nvSpPr>
              <p:spPr>
                <a:xfrm>
                  <a:off x="2406910" y="5265843"/>
                  <a:ext cx="2574071" cy="783223"/>
                </a:xfrm>
                <a:prstGeom prst="rect">
                  <a:avLst/>
                </a:prstGeom>
              </p:spPr>
              <p:txBody>
                <a:bodyPr lIns="0" tIns="0" rIns="0" bIns="0" rtlCol="0" anchor="t">
                  <a:spAutoFit/>
                </a:bodyPr>
                <a:lstStyle/>
                <a:p>
                  <a:pPr algn="ctr">
                    <a:lnSpc>
                      <a:spcPts val="3172"/>
                    </a:lnSpc>
                  </a:pPr>
                  <a:endParaRPr lang="en-US" sz="2992" b="1" dirty="0">
                    <a:solidFill>
                      <a:srgbClr val="000000"/>
                    </a:solidFill>
                    <a:latin typeface="Montserrat Ultra-Bold"/>
                    <a:ea typeface="Montserrat Ultra-Bold"/>
                    <a:cs typeface="Montserrat Ultra-Bold"/>
                    <a:sym typeface="Montserrat Ultra-Bold"/>
                  </a:endParaRPr>
                </a:p>
              </p:txBody>
            </p:sp>
            <p:grpSp>
              <p:nvGrpSpPr>
                <p:cNvPr id="117" name="Group 29">
                  <a:extLst>
                    <a:ext uri="{FF2B5EF4-FFF2-40B4-BE49-F238E27FC236}">
                      <a16:creationId xmlns:a16="http://schemas.microsoft.com/office/drawing/2014/main" id="{0B561995-C473-2012-E9A1-A11CCE5EE37D}"/>
                    </a:ext>
                  </a:extLst>
                </p:cNvPr>
                <p:cNvGrpSpPr/>
                <p:nvPr/>
              </p:nvGrpSpPr>
              <p:grpSpPr>
                <a:xfrm>
                  <a:off x="3118428" y="3432679"/>
                  <a:ext cx="1151035" cy="1212386"/>
                  <a:chOff x="-28439" y="-119523"/>
                  <a:chExt cx="812800" cy="856123"/>
                </a:xfrm>
              </p:grpSpPr>
              <p:sp>
                <p:nvSpPr>
                  <p:cNvPr id="118" name="Freeform 30">
                    <a:extLst>
                      <a:ext uri="{FF2B5EF4-FFF2-40B4-BE49-F238E27FC236}">
                        <a16:creationId xmlns:a16="http://schemas.microsoft.com/office/drawing/2014/main" id="{77900E81-84F2-C9B9-77C1-8DE595BA0EA5}"/>
                      </a:ext>
                    </a:extLst>
                  </p:cNvPr>
                  <p:cNvSpPr/>
                  <p:nvPr/>
                </p:nvSpPr>
                <p:spPr>
                  <a:xfrm>
                    <a:off x="-28439" y="-119523"/>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0" cap="sq">
                    <a:solidFill>
                      <a:srgbClr val="2C05F2"/>
                    </a:solidFill>
                    <a:prstDash val="solid"/>
                    <a:miter/>
                  </a:ln>
                </p:spPr>
                <p:txBody>
                  <a:bodyPr/>
                  <a:lstStyle/>
                  <a:p>
                    <a:pPr algn="ctr"/>
                    <a:endParaRPr lang="en-IN" dirty="0"/>
                  </a:p>
                </p:txBody>
              </p:sp>
              <p:sp>
                <p:nvSpPr>
                  <p:cNvPr id="119" name="TextBox 31">
                    <a:extLst>
                      <a:ext uri="{FF2B5EF4-FFF2-40B4-BE49-F238E27FC236}">
                        <a16:creationId xmlns:a16="http://schemas.microsoft.com/office/drawing/2014/main" id="{B398B83C-96D4-7563-9A71-6E9E040F9936}"/>
                      </a:ext>
                    </a:extLst>
                  </p:cNvPr>
                  <p:cNvSpPr txBox="1"/>
                  <p:nvPr/>
                </p:nvSpPr>
                <p:spPr>
                  <a:xfrm>
                    <a:off x="76200" y="95250"/>
                    <a:ext cx="660400" cy="641350"/>
                  </a:xfrm>
                  <a:prstGeom prst="rect">
                    <a:avLst/>
                  </a:prstGeom>
                </p:spPr>
                <p:txBody>
                  <a:bodyPr lIns="50800" tIns="50800" rIns="50800" bIns="50800" rtlCol="0" anchor="ctr"/>
                  <a:lstStyle/>
                  <a:p>
                    <a:pPr algn="ctr">
                      <a:lnSpc>
                        <a:spcPts val="1841"/>
                      </a:lnSpc>
                    </a:pPr>
                    <a:endParaRPr/>
                  </a:p>
                </p:txBody>
              </p:sp>
            </p:grpSp>
          </p:grpSp>
          <p:grpSp>
            <p:nvGrpSpPr>
              <p:cNvPr id="122" name="Group 121">
                <a:extLst>
                  <a:ext uri="{FF2B5EF4-FFF2-40B4-BE49-F238E27FC236}">
                    <a16:creationId xmlns:a16="http://schemas.microsoft.com/office/drawing/2014/main" id="{40ADA246-92CD-8AC7-7DFF-7CF5629DB93C}"/>
                  </a:ext>
                </a:extLst>
              </p:cNvPr>
              <p:cNvGrpSpPr/>
              <p:nvPr/>
            </p:nvGrpSpPr>
            <p:grpSpPr>
              <a:xfrm>
                <a:off x="6934200" y="4420611"/>
                <a:ext cx="2053253" cy="2517604"/>
                <a:chOff x="1711939" y="3736827"/>
                <a:chExt cx="3964014" cy="4848759"/>
              </a:xfrm>
            </p:grpSpPr>
            <p:grpSp>
              <p:nvGrpSpPr>
                <p:cNvPr id="123" name="Group 17">
                  <a:extLst>
                    <a:ext uri="{FF2B5EF4-FFF2-40B4-BE49-F238E27FC236}">
                      <a16:creationId xmlns:a16="http://schemas.microsoft.com/office/drawing/2014/main" id="{8A4ACF61-68A8-824A-3671-635A23867A69}"/>
                    </a:ext>
                  </a:extLst>
                </p:cNvPr>
                <p:cNvGrpSpPr/>
                <p:nvPr/>
              </p:nvGrpSpPr>
              <p:grpSpPr>
                <a:xfrm>
                  <a:off x="1711939" y="3864739"/>
                  <a:ext cx="3964014" cy="3964014"/>
                  <a:chOff x="0" y="0"/>
                  <a:chExt cx="812800" cy="812800"/>
                </a:xfrm>
              </p:grpSpPr>
              <p:sp>
                <p:nvSpPr>
                  <p:cNvPr id="128" name="Freeform 18">
                    <a:extLst>
                      <a:ext uri="{FF2B5EF4-FFF2-40B4-BE49-F238E27FC236}">
                        <a16:creationId xmlns:a16="http://schemas.microsoft.com/office/drawing/2014/main" id="{75228CC4-980D-028D-B534-3D9CED4CD74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2C05F2"/>
                    </a:solidFill>
                    <a:prstDash val="solid"/>
                    <a:miter/>
                  </a:ln>
                </p:spPr>
              </p:sp>
              <p:sp>
                <p:nvSpPr>
                  <p:cNvPr id="129" name="TextBox 19">
                    <a:extLst>
                      <a:ext uri="{FF2B5EF4-FFF2-40B4-BE49-F238E27FC236}">
                        <a16:creationId xmlns:a16="http://schemas.microsoft.com/office/drawing/2014/main" id="{F8188E02-40A1-13AD-77BB-A5A870192291}"/>
                      </a:ext>
                    </a:extLst>
                  </p:cNvPr>
                  <p:cNvSpPr txBox="1"/>
                  <p:nvPr/>
                </p:nvSpPr>
                <p:spPr>
                  <a:xfrm>
                    <a:off x="76200" y="95250"/>
                    <a:ext cx="660400" cy="641350"/>
                  </a:xfrm>
                  <a:prstGeom prst="rect">
                    <a:avLst/>
                  </a:prstGeom>
                </p:spPr>
                <p:txBody>
                  <a:bodyPr lIns="50800" tIns="50800" rIns="50800" bIns="50800" rtlCol="0" anchor="ctr"/>
                  <a:lstStyle/>
                  <a:p>
                    <a:pPr algn="ctr">
                      <a:lnSpc>
                        <a:spcPts val="1841"/>
                      </a:lnSpc>
                    </a:pPr>
                    <a:endParaRPr/>
                  </a:p>
                </p:txBody>
              </p:sp>
            </p:grpSp>
            <p:sp>
              <p:nvSpPr>
                <p:cNvPr id="124" name="TextBox 26">
                  <a:extLst>
                    <a:ext uri="{FF2B5EF4-FFF2-40B4-BE49-F238E27FC236}">
                      <a16:creationId xmlns:a16="http://schemas.microsoft.com/office/drawing/2014/main" id="{0CBD1714-E5F8-50C3-4FF9-5231753F4EAA}"/>
                    </a:ext>
                  </a:extLst>
                </p:cNvPr>
                <p:cNvSpPr txBox="1"/>
                <p:nvPr/>
              </p:nvSpPr>
              <p:spPr>
                <a:xfrm>
                  <a:off x="2406910" y="5265843"/>
                  <a:ext cx="2574071" cy="783223"/>
                </a:xfrm>
                <a:prstGeom prst="rect">
                  <a:avLst/>
                </a:prstGeom>
              </p:spPr>
              <p:txBody>
                <a:bodyPr lIns="0" tIns="0" rIns="0" bIns="0" rtlCol="0" anchor="t">
                  <a:spAutoFit/>
                </a:bodyPr>
                <a:lstStyle/>
                <a:p>
                  <a:pPr algn="ctr">
                    <a:lnSpc>
                      <a:spcPts val="3172"/>
                    </a:lnSpc>
                  </a:pPr>
                  <a:endParaRPr lang="en-US" sz="2992" b="1" dirty="0">
                    <a:solidFill>
                      <a:srgbClr val="000000"/>
                    </a:solidFill>
                    <a:latin typeface="Montserrat Ultra-Bold"/>
                    <a:ea typeface="Montserrat Ultra-Bold"/>
                    <a:cs typeface="Montserrat Ultra-Bold"/>
                    <a:sym typeface="Montserrat Ultra-Bold"/>
                  </a:endParaRPr>
                </a:p>
              </p:txBody>
            </p:sp>
            <p:grpSp>
              <p:nvGrpSpPr>
                <p:cNvPr id="125" name="Group 29">
                  <a:extLst>
                    <a:ext uri="{FF2B5EF4-FFF2-40B4-BE49-F238E27FC236}">
                      <a16:creationId xmlns:a16="http://schemas.microsoft.com/office/drawing/2014/main" id="{986AC417-92C2-745B-0F08-74DCDAD32BD0}"/>
                    </a:ext>
                  </a:extLst>
                </p:cNvPr>
                <p:cNvGrpSpPr/>
                <p:nvPr/>
              </p:nvGrpSpPr>
              <p:grpSpPr>
                <a:xfrm>
                  <a:off x="3118428" y="3736827"/>
                  <a:ext cx="1151035" cy="4848759"/>
                  <a:chOff x="-28439" y="95250"/>
                  <a:chExt cx="812800" cy="3423935"/>
                </a:xfrm>
              </p:grpSpPr>
              <p:sp>
                <p:nvSpPr>
                  <p:cNvPr id="126" name="Freeform 30">
                    <a:extLst>
                      <a:ext uri="{FF2B5EF4-FFF2-40B4-BE49-F238E27FC236}">
                        <a16:creationId xmlns:a16="http://schemas.microsoft.com/office/drawing/2014/main" id="{19713665-04B7-1815-588A-B3DF33A99444}"/>
                      </a:ext>
                    </a:extLst>
                  </p:cNvPr>
                  <p:cNvSpPr/>
                  <p:nvPr/>
                </p:nvSpPr>
                <p:spPr>
                  <a:xfrm>
                    <a:off x="-28439" y="2706384"/>
                    <a:ext cx="812800" cy="812801"/>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0" cap="sq">
                    <a:solidFill>
                      <a:srgbClr val="2C05F2"/>
                    </a:solidFill>
                    <a:prstDash val="solid"/>
                    <a:miter/>
                  </a:ln>
                </p:spPr>
                <p:txBody>
                  <a:bodyPr/>
                  <a:lstStyle/>
                  <a:p>
                    <a:pPr algn="ctr"/>
                    <a:endParaRPr lang="en-IN" dirty="0"/>
                  </a:p>
                </p:txBody>
              </p:sp>
              <p:sp>
                <p:nvSpPr>
                  <p:cNvPr id="127" name="TextBox 31">
                    <a:extLst>
                      <a:ext uri="{FF2B5EF4-FFF2-40B4-BE49-F238E27FC236}">
                        <a16:creationId xmlns:a16="http://schemas.microsoft.com/office/drawing/2014/main" id="{C1998F0E-999F-C578-616D-7ED2244963EA}"/>
                      </a:ext>
                    </a:extLst>
                  </p:cNvPr>
                  <p:cNvSpPr txBox="1"/>
                  <p:nvPr/>
                </p:nvSpPr>
                <p:spPr>
                  <a:xfrm>
                    <a:off x="76200" y="95250"/>
                    <a:ext cx="660400" cy="641350"/>
                  </a:xfrm>
                  <a:prstGeom prst="rect">
                    <a:avLst/>
                  </a:prstGeom>
                </p:spPr>
                <p:txBody>
                  <a:bodyPr lIns="50800" tIns="50800" rIns="50800" bIns="50800" rtlCol="0" anchor="ctr"/>
                  <a:lstStyle/>
                  <a:p>
                    <a:pPr algn="ctr">
                      <a:lnSpc>
                        <a:spcPts val="1841"/>
                      </a:lnSpc>
                    </a:pPr>
                    <a:endParaRPr/>
                  </a:p>
                </p:txBody>
              </p:sp>
            </p:grpSp>
          </p:grpSp>
          <p:grpSp>
            <p:nvGrpSpPr>
              <p:cNvPr id="130" name="Group 129">
                <a:extLst>
                  <a:ext uri="{FF2B5EF4-FFF2-40B4-BE49-F238E27FC236}">
                    <a16:creationId xmlns:a16="http://schemas.microsoft.com/office/drawing/2014/main" id="{8DAB1373-49AE-3DC1-DCE8-C0819BA64EB3}"/>
                  </a:ext>
                </a:extLst>
              </p:cNvPr>
              <p:cNvGrpSpPr/>
              <p:nvPr/>
            </p:nvGrpSpPr>
            <p:grpSpPr>
              <a:xfrm>
                <a:off x="9448800" y="4207001"/>
                <a:ext cx="2053253" cy="2282559"/>
                <a:chOff x="1711939" y="3432679"/>
                <a:chExt cx="3964014" cy="4396074"/>
              </a:xfrm>
            </p:grpSpPr>
            <p:grpSp>
              <p:nvGrpSpPr>
                <p:cNvPr id="131" name="Group 17">
                  <a:extLst>
                    <a:ext uri="{FF2B5EF4-FFF2-40B4-BE49-F238E27FC236}">
                      <a16:creationId xmlns:a16="http://schemas.microsoft.com/office/drawing/2014/main" id="{DF3E5462-D5BC-6A22-2343-EA79EA671282}"/>
                    </a:ext>
                  </a:extLst>
                </p:cNvPr>
                <p:cNvGrpSpPr/>
                <p:nvPr/>
              </p:nvGrpSpPr>
              <p:grpSpPr>
                <a:xfrm>
                  <a:off x="1711939" y="3864739"/>
                  <a:ext cx="3964014" cy="3964014"/>
                  <a:chOff x="0" y="0"/>
                  <a:chExt cx="812800" cy="812800"/>
                </a:xfrm>
              </p:grpSpPr>
              <p:sp>
                <p:nvSpPr>
                  <p:cNvPr id="136" name="Freeform 18">
                    <a:extLst>
                      <a:ext uri="{FF2B5EF4-FFF2-40B4-BE49-F238E27FC236}">
                        <a16:creationId xmlns:a16="http://schemas.microsoft.com/office/drawing/2014/main" id="{BC0AFA89-3684-9BE6-988D-5BA48BD2416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2C05F2"/>
                    </a:solidFill>
                    <a:prstDash val="solid"/>
                    <a:miter/>
                  </a:ln>
                </p:spPr>
              </p:sp>
              <p:sp>
                <p:nvSpPr>
                  <p:cNvPr id="137" name="TextBox 19">
                    <a:extLst>
                      <a:ext uri="{FF2B5EF4-FFF2-40B4-BE49-F238E27FC236}">
                        <a16:creationId xmlns:a16="http://schemas.microsoft.com/office/drawing/2014/main" id="{4A099C00-A15E-8323-F4C7-4566B425192E}"/>
                      </a:ext>
                    </a:extLst>
                  </p:cNvPr>
                  <p:cNvSpPr txBox="1"/>
                  <p:nvPr/>
                </p:nvSpPr>
                <p:spPr>
                  <a:xfrm>
                    <a:off x="76200" y="95250"/>
                    <a:ext cx="660400" cy="641350"/>
                  </a:xfrm>
                  <a:prstGeom prst="rect">
                    <a:avLst/>
                  </a:prstGeom>
                </p:spPr>
                <p:txBody>
                  <a:bodyPr lIns="50800" tIns="50800" rIns="50800" bIns="50800" rtlCol="0" anchor="ctr"/>
                  <a:lstStyle/>
                  <a:p>
                    <a:pPr algn="ctr">
                      <a:lnSpc>
                        <a:spcPts val="1841"/>
                      </a:lnSpc>
                    </a:pPr>
                    <a:endParaRPr/>
                  </a:p>
                </p:txBody>
              </p:sp>
            </p:grpSp>
            <p:sp>
              <p:nvSpPr>
                <p:cNvPr id="132" name="TextBox 26">
                  <a:extLst>
                    <a:ext uri="{FF2B5EF4-FFF2-40B4-BE49-F238E27FC236}">
                      <a16:creationId xmlns:a16="http://schemas.microsoft.com/office/drawing/2014/main" id="{656FC32B-BD39-3188-821F-CB8B6C43EAA5}"/>
                    </a:ext>
                  </a:extLst>
                </p:cNvPr>
                <p:cNvSpPr txBox="1"/>
                <p:nvPr/>
              </p:nvSpPr>
              <p:spPr>
                <a:xfrm>
                  <a:off x="2406910" y="5265843"/>
                  <a:ext cx="2574071" cy="783223"/>
                </a:xfrm>
                <a:prstGeom prst="rect">
                  <a:avLst/>
                </a:prstGeom>
              </p:spPr>
              <p:txBody>
                <a:bodyPr lIns="0" tIns="0" rIns="0" bIns="0" rtlCol="0" anchor="t">
                  <a:spAutoFit/>
                </a:bodyPr>
                <a:lstStyle/>
                <a:p>
                  <a:pPr algn="ctr">
                    <a:lnSpc>
                      <a:spcPts val="3172"/>
                    </a:lnSpc>
                  </a:pPr>
                  <a:endParaRPr lang="en-US" sz="2992" b="1" dirty="0">
                    <a:solidFill>
                      <a:srgbClr val="000000"/>
                    </a:solidFill>
                    <a:latin typeface="Montserrat Ultra-Bold"/>
                    <a:ea typeface="Montserrat Ultra-Bold"/>
                    <a:cs typeface="Montserrat Ultra-Bold"/>
                    <a:sym typeface="Montserrat Ultra-Bold"/>
                  </a:endParaRPr>
                </a:p>
              </p:txBody>
            </p:sp>
            <p:grpSp>
              <p:nvGrpSpPr>
                <p:cNvPr id="133" name="Group 29">
                  <a:extLst>
                    <a:ext uri="{FF2B5EF4-FFF2-40B4-BE49-F238E27FC236}">
                      <a16:creationId xmlns:a16="http://schemas.microsoft.com/office/drawing/2014/main" id="{03C4CC84-36B3-A21E-837A-D2E4AE25625C}"/>
                    </a:ext>
                  </a:extLst>
                </p:cNvPr>
                <p:cNvGrpSpPr/>
                <p:nvPr/>
              </p:nvGrpSpPr>
              <p:grpSpPr>
                <a:xfrm>
                  <a:off x="3118428" y="3432679"/>
                  <a:ext cx="1151035" cy="1212386"/>
                  <a:chOff x="-28439" y="-119523"/>
                  <a:chExt cx="812800" cy="856123"/>
                </a:xfrm>
              </p:grpSpPr>
              <p:sp>
                <p:nvSpPr>
                  <p:cNvPr id="134" name="Freeform 30">
                    <a:extLst>
                      <a:ext uri="{FF2B5EF4-FFF2-40B4-BE49-F238E27FC236}">
                        <a16:creationId xmlns:a16="http://schemas.microsoft.com/office/drawing/2014/main" id="{89EA8EF4-A745-7868-ECBA-E78ABA75D960}"/>
                      </a:ext>
                    </a:extLst>
                  </p:cNvPr>
                  <p:cNvSpPr/>
                  <p:nvPr/>
                </p:nvSpPr>
                <p:spPr>
                  <a:xfrm>
                    <a:off x="-28439" y="-119523"/>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0" cap="sq">
                    <a:solidFill>
                      <a:srgbClr val="2C05F2"/>
                    </a:solidFill>
                    <a:prstDash val="solid"/>
                    <a:miter/>
                  </a:ln>
                </p:spPr>
                <p:txBody>
                  <a:bodyPr/>
                  <a:lstStyle/>
                  <a:p>
                    <a:pPr algn="ctr"/>
                    <a:endParaRPr lang="en-IN" dirty="0"/>
                  </a:p>
                </p:txBody>
              </p:sp>
              <p:sp>
                <p:nvSpPr>
                  <p:cNvPr id="135" name="TextBox 31">
                    <a:extLst>
                      <a:ext uri="{FF2B5EF4-FFF2-40B4-BE49-F238E27FC236}">
                        <a16:creationId xmlns:a16="http://schemas.microsoft.com/office/drawing/2014/main" id="{6AD01591-E5A8-3674-ADD3-73DF62FAC032}"/>
                      </a:ext>
                    </a:extLst>
                  </p:cNvPr>
                  <p:cNvSpPr txBox="1"/>
                  <p:nvPr/>
                </p:nvSpPr>
                <p:spPr>
                  <a:xfrm>
                    <a:off x="76200" y="95250"/>
                    <a:ext cx="660400" cy="641350"/>
                  </a:xfrm>
                  <a:prstGeom prst="rect">
                    <a:avLst/>
                  </a:prstGeom>
                </p:spPr>
                <p:txBody>
                  <a:bodyPr lIns="50800" tIns="50800" rIns="50800" bIns="50800" rtlCol="0" anchor="ctr"/>
                  <a:lstStyle/>
                  <a:p>
                    <a:pPr algn="ctr">
                      <a:lnSpc>
                        <a:spcPts val="1841"/>
                      </a:lnSpc>
                    </a:pPr>
                    <a:endParaRPr/>
                  </a:p>
                </p:txBody>
              </p:sp>
            </p:grpSp>
          </p:grpSp>
          <p:grpSp>
            <p:nvGrpSpPr>
              <p:cNvPr id="138" name="Group 137">
                <a:extLst>
                  <a:ext uri="{FF2B5EF4-FFF2-40B4-BE49-F238E27FC236}">
                    <a16:creationId xmlns:a16="http://schemas.microsoft.com/office/drawing/2014/main" id="{A395703B-65C6-BD10-1D3A-0BE7260C6BF3}"/>
                  </a:ext>
                </a:extLst>
              </p:cNvPr>
              <p:cNvGrpSpPr/>
              <p:nvPr/>
            </p:nvGrpSpPr>
            <p:grpSpPr>
              <a:xfrm>
                <a:off x="12039600" y="4364887"/>
                <a:ext cx="2053253" cy="2509079"/>
                <a:chOff x="1711939" y="3736826"/>
                <a:chExt cx="3964014" cy="4832338"/>
              </a:xfrm>
            </p:grpSpPr>
            <p:grpSp>
              <p:nvGrpSpPr>
                <p:cNvPr id="139" name="Group 17">
                  <a:extLst>
                    <a:ext uri="{FF2B5EF4-FFF2-40B4-BE49-F238E27FC236}">
                      <a16:creationId xmlns:a16="http://schemas.microsoft.com/office/drawing/2014/main" id="{C39CF652-8DBA-D528-46CB-5DD709D6889F}"/>
                    </a:ext>
                  </a:extLst>
                </p:cNvPr>
                <p:cNvGrpSpPr/>
                <p:nvPr/>
              </p:nvGrpSpPr>
              <p:grpSpPr>
                <a:xfrm>
                  <a:off x="1711939" y="3864739"/>
                  <a:ext cx="3964014" cy="3964014"/>
                  <a:chOff x="0" y="0"/>
                  <a:chExt cx="812800" cy="812800"/>
                </a:xfrm>
              </p:grpSpPr>
              <p:sp>
                <p:nvSpPr>
                  <p:cNvPr id="144" name="Freeform 18">
                    <a:extLst>
                      <a:ext uri="{FF2B5EF4-FFF2-40B4-BE49-F238E27FC236}">
                        <a16:creationId xmlns:a16="http://schemas.microsoft.com/office/drawing/2014/main" id="{8A9BEFF8-5ABE-FCB6-8D4F-675727A2756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2C05F2"/>
                    </a:solidFill>
                    <a:prstDash val="solid"/>
                    <a:miter/>
                  </a:ln>
                </p:spPr>
              </p:sp>
              <p:sp>
                <p:nvSpPr>
                  <p:cNvPr id="145" name="TextBox 19">
                    <a:extLst>
                      <a:ext uri="{FF2B5EF4-FFF2-40B4-BE49-F238E27FC236}">
                        <a16:creationId xmlns:a16="http://schemas.microsoft.com/office/drawing/2014/main" id="{B5EA231A-2834-FD52-866F-26136D5F686C}"/>
                      </a:ext>
                    </a:extLst>
                  </p:cNvPr>
                  <p:cNvSpPr txBox="1"/>
                  <p:nvPr/>
                </p:nvSpPr>
                <p:spPr>
                  <a:xfrm>
                    <a:off x="76200" y="95250"/>
                    <a:ext cx="660400" cy="641350"/>
                  </a:xfrm>
                  <a:prstGeom prst="rect">
                    <a:avLst/>
                  </a:prstGeom>
                </p:spPr>
                <p:txBody>
                  <a:bodyPr lIns="50800" tIns="50800" rIns="50800" bIns="50800" rtlCol="0" anchor="ctr"/>
                  <a:lstStyle/>
                  <a:p>
                    <a:pPr algn="ctr">
                      <a:lnSpc>
                        <a:spcPts val="1841"/>
                      </a:lnSpc>
                    </a:pPr>
                    <a:endParaRPr/>
                  </a:p>
                </p:txBody>
              </p:sp>
            </p:grpSp>
            <p:sp>
              <p:nvSpPr>
                <p:cNvPr id="140" name="TextBox 26">
                  <a:extLst>
                    <a:ext uri="{FF2B5EF4-FFF2-40B4-BE49-F238E27FC236}">
                      <a16:creationId xmlns:a16="http://schemas.microsoft.com/office/drawing/2014/main" id="{B21889E1-6CAA-137C-2506-19B7A819B8D6}"/>
                    </a:ext>
                  </a:extLst>
                </p:cNvPr>
                <p:cNvSpPr txBox="1"/>
                <p:nvPr/>
              </p:nvSpPr>
              <p:spPr>
                <a:xfrm>
                  <a:off x="2406910" y="5265843"/>
                  <a:ext cx="2574071" cy="783223"/>
                </a:xfrm>
                <a:prstGeom prst="rect">
                  <a:avLst/>
                </a:prstGeom>
              </p:spPr>
              <p:txBody>
                <a:bodyPr lIns="0" tIns="0" rIns="0" bIns="0" rtlCol="0" anchor="t">
                  <a:spAutoFit/>
                </a:bodyPr>
                <a:lstStyle/>
                <a:p>
                  <a:pPr algn="ctr">
                    <a:lnSpc>
                      <a:spcPts val="3172"/>
                    </a:lnSpc>
                  </a:pPr>
                  <a:endParaRPr lang="en-US" sz="2992" b="1" dirty="0">
                    <a:solidFill>
                      <a:srgbClr val="000000"/>
                    </a:solidFill>
                    <a:latin typeface="Montserrat Ultra-Bold"/>
                    <a:ea typeface="Montserrat Ultra-Bold"/>
                    <a:cs typeface="Montserrat Ultra-Bold"/>
                    <a:sym typeface="Montserrat Ultra-Bold"/>
                  </a:endParaRPr>
                </a:p>
              </p:txBody>
            </p:sp>
            <p:grpSp>
              <p:nvGrpSpPr>
                <p:cNvPr id="141" name="Group 29">
                  <a:extLst>
                    <a:ext uri="{FF2B5EF4-FFF2-40B4-BE49-F238E27FC236}">
                      <a16:creationId xmlns:a16="http://schemas.microsoft.com/office/drawing/2014/main" id="{1F9F3453-E6FD-AFD4-3A01-7EE522478696}"/>
                    </a:ext>
                  </a:extLst>
                </p:cNvPr>
                <p:cNvGrpSpPr/>
                <p:nvPr/>
              </p:nvGrpSpPr>
              <p:grpSpPr>
                <a:xfrm>
                  <a:off x="3118428" y="3736826"/>
                  <a:ext cx="1151035" cy="4832338"/>
                  <a:chOff x="-28439" y="95250"/>
                  <a:chExt cx="812800" cy="3412340"/>
                </a:xfrm>
              </p:grpSpPr>
              <p:sp>
                <p:nvSpPr>
                  <p:cNvPr id="142" name="Freeform 30">
                    <a:extLst>
                      <a:ext uri="{FF2B5EF4-FFF2-40B4-BE49-F238E27FC236}">
                        <a16:creationId xmlns:a16="http://schemas.microsoft.com/office/drawing/2014/main" id="{FE74AEFD-168B-2900-1631-12E22E41A877}"/>
                      </a:ext>
                    </a:extLst>
                  </p:cNvPr>
                  <p:cNvSpPr/>
                  <p:nvPr/>
                </p:nvSpPr>
                <p:spPr>
                  <a:xfrm>
                    <a:off x="-28439" y="2694792"/>
                    <a:ext cx="812800" cy="81279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0" cap="sq">
                    <a:solidFill>
                      <a:srgbClr val="2C05F2"/>
                    </a:solidFill>
                    <a:prstDash val="solid"/>
                    <a:miter/>
                  </a:ln>
                </p:spPr>
                <p:txBody>
                  <a:bodyPr/>
                  <a:lstStyle/>
                  <a:p>
                    <a:pPr algn="ctr"/>
                    <a:endParaRPr lang="en-IN" dirty="0"/>
                  </a:p>
                </p:txBody>
              </p:sp>
              <p:sp>
                <p:nvSpPr>
                  <p:cNvPr id="143" name="TextBox 31">
                    <a:extLst>
                      <a:ext uri="{FF2B5EF4-FFF2-40B4-BE49-F238E27FC236}">
                        <a16:creationId xmlns:a16="http://schemas.microsoft.com/office/drawing/2014/main" id="{FED72C89-C4BA-2A9B-DB92-23E5CE462375}"/>
                      </a:ext>
                    </a:extLst>
                  </p:cNvPr>
                  <p:cNvSpPr txBox="1"/>
                  <p:nvPr/>
                </p:nvSpPr>
                <p:spPr>
                  <a:xfrm>
                    <a:off x="76200" y="95250"/>
                    <a:ext cx="660400" cy="641350"/>
                  </a:xfrm>
                  <a:prstGeom prst="rect">
                    <a:avLst/>
                  </a:prstGeom>
                </p:spPr>
                <p:txBody>
                  <a:bodyPr lIns="50800" tIns="50800" rIns="50800" bIns="50800" rtlCol="0" anchor="ctr"/>
                  <a:lstStyle/>
                  <a:p>
                    <a:pPr algn="ctr">
                      <a:lnSpc>
                        <a:spcPts val="1841"/>
                      </a:lnSpc>
                    </a:pPr>
                    <a:endParaRPr/>
                  </a:p>
                </p:txBody>
              </p:sp>
            </p:grpSp>
          </p:grpSp>
          <p:grpSp>
            <p:nvGrpSpPr>
              <p:cNvPr id="146" name="Group 145">
                <a:extLst>
                  <a:ext uri="{FF2B5EF4-FFF2-40B4-BE49-F238E27FC236}">
                    <a16:creationId xmlns:a16="http://schemas.microsoft.com/office/drawing/2014/main" id="{CB14141D-4086-3E9C-7F69-F6F971461962}"/>
                  </a:ext>
                </a:extLst>
              </p:cNvPr>
              <p:cNvGrpSpPr/>
              <p:nvPr/>
            </p:nvGrpSpPr>
            <p:grpSpPr>
              <a:xfrm>
                <a:off x="14630400" y="4220849"/>
                <a:ext cx="2053253" cy="2282559"/>
                <a:chOff x="1711939" y="3432679"/>
                <a:chExt cx="3964014" cy="4396074"/>
              </a:xfrm>
            </p:grpSpPr>
            <p:grpSp>
              <p:nvGrpSpPr>
                <p:cNvPr id="147" name="Group 17">
                  <a:extLst>
                    <a:ext uri="{FF2B5EF4-FFF2-40B4-BE49-F238E27FC236}">
                      <a16:creationId xmlns:a16="http://schemas.microsoft.com/office/drawing/2014/main" id="{267B4BFE-CCBF-5CE0-D0C7-377EFBC15B17}"/>
                    </a:ext>
                  </a:extLst>
                </p:cNvPr>
                <p:cNvGrpSpPr/>
                <p:nvPr/>
              </p:nvGrpSpPr>
              <p:grpSpPr>
                <a:xfrm>
                  <a:off x="1711939" y="3864739"/>
                  <a:ext cx="3964014" cy="3964014"/>
                  <a:chOff x="0" y="0"/>
                  <a:chExt cx="812800" cy="812800"/>
                </a:xfrm>
              </p:grpSpPr>
              <p:sp>
                <p:nvSpPr>
                  <p:cNvPr id="152" name="Freeform 18">
                    <a:extLst>
                      <a:ext uri="{FF2B5EF4-FFF2-40B4-BE49-F238E27FC236}">
                        <a16:creationId xmlns:a16="http://schemas.microsoft.com/office/drawing/2014/main" id="{AD3B4F00-F67F-9424-46FC-3ABABC49843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2C05F2"/>
                    </a:solidFill>
                    <a:prstDash val="solid"/>
                    <a:miter/>
                  </a:ln>
                </p:spPr>
              </p:sp>
              <p:sp>
                <p:nvSpPr>
                  <p:cNvPr id="153" name="TextBox 19">
                    <a:extLst>
                      <a:ext uri="{FF2B5EF4-FFF2-40B4-BE49-F238E27FC236}">
                        <a16:creationId xmlns:a16="http://schemas.microsoft.com/office/drawing/2014/main" id="{6C27D02F-1E26-852E-707D-229D1FDD77F1}"/>
                      </a:ext>
                    </a:extLst>
                  </p:cNvPr>
                  <p:cNvSpPr txBox="1"/>
                  <p:nvPr/>
                </p:nvSpPr>
                <p:spPr>
                  <a:xfrm>
                    <a:off x="76200" y="95250"/>
                    <a:ext cx="660400" cy="641350"/>
                  </a:xfrm>
                  <a:prstGeom prst="rect">
                    <a:avLst/>
                  </a:prstGeom>
                </p:spPr>
                <p:txBody>
                  <a:bodyPr lIns="50800" tIns="50800" rIns="50800" bIns="50800" rtlCol="0" anchor="ctr"/>
                  <a:lstStyle/>
                  <a:p>
                    <a:pPr algn="ctr">
                      <a:lnSpc>
                        <a:spcPts val="1841"/>
                      </a:lnSpc>
                    </a:pPr>
                    <a:endParaRPr/>
                  </a:p>
                </p:txBody>
              </p:sp>
            </p:grpSp>
            <p:sp>
              <p:nvSpPr>
                <p:cNvPr id="148" name="TextBox 26">
                  <a:extLst>
                    <a:ext uri="{FF2B5EF4-FFF2-40B4-BE49-F238E27FC236}">
                      <a16:creationId xmlns:a16="http://schemas.microsoft.com/office/drawing/2014/main" id="{FBAA4022-47A3-28FC-B04F-3092D986B6DC}"/>
                    </a:ext>
                  </a:extLst>
                </p:cNvPr>
                <p:cNvSpPr txBox="1"/>
                <p:nvPr/>
              </p:nvSpPr>
              <p:spPr>
                <a:xfrm>
                  <a:off x="2406910" y="5265843"/>
                  <a:ext cx="2574071" cy="783223"/>
                </a:xfrm>
                <a:prstGeom prst="rect">
                  <a:avLst/>
                </a:prstGeom>
              </p:spPr>
              <p:txBody>
                <a:bodyPr lIns="0" tIns="0" rIns="0" bIns="0" rtlCol="0" anchor="t">
                  <a:spAutoFit/>
                </a:bodyPr>
                <a:lstStyle/>
                <a:p>
                  <a:pPr algn="ctr">
                    <a:lnSpc>
                      <a:spcPts val="3172"/>
                    </a:lnSpc>
                  </a:pPr>
                  <a:endParaRPr lang="en-US" sz="2992" b="1" dirty="0">
                    <a:solidFill>
                      <a:srgbClr val="000000"/>
                    </a:solidFill>
                    <a:latin typeface="Montserrat Ultra-Bold"/>
                    <a:ea typeface="Montserrat Ultra-Bold"/>
                    <a:cs typeface="Montserrat Ultra-Bold"/>
                    <a:sym typeface="Montserrat Ultra-Bold"/>
                  </a:endParaRPr>
                </a:p>
              </p:txBody>
            </p:sp>
            <p:grpSp>
              <p:nvGrpSpPr>
                <p:cNvPr id="149" name="Group 29">
                  <a:extLst>
                    <a:ext uri="{FF2B5EF4-FFF2-40B4-BE49-F238E27FC236}">
                      <a16:creationId xmlns:a16="http://schemas.microsoft.com/office/drawing/2014/main" id="{86B4ED4D-BBF5-D681-C42E-CDE1FD200F4A}"/>
                    </a:ext>
                  </a:extLst>
                </p:cNvPr>
                <p:cNvGrpSpPr/>
                <p:nvPr/>
              </p:nvGrpSpPr>
              <p:grpSpPr>
                <a:xfrm>
                  <a:off x="3118428" y="3432679"/>
                  <a:ext cx="1151035" cy="1212386"/>
                  <a:chOff x="-28439" y="-119523"/>
                  <a:chExt cx="812800" cy="856123"/>
                </a:xfrm>
              </p:grpSpPr>
              <p:sp>
                <p:nvSpPr>
                  <p:cNvPr id="150" name="Freeform 30">
                    <a:extLst>
                      <a:ext uri="{FF2B5EF4-FFF2-40B4-BE49-F238E27FC236}">
                        <a16:creationId xmlns:a16="http://schemas.microsoft.com/office/drawing/2014/main" id="{1A4FB383-DB67-5BE7-7D63-5D38ABFA457D}"/>
                      </a:ext>
                    </a:extLst>
                  </p:cNvPr>
                  <p:cNvSpPr/>
                  <p:nvPr/>
                </p:nvSpPr>
                <p:spPr>
                  <a:xfrm>
                    <a:off x="-28439" y="-119523"/>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0" cap="sq">
                    <a:solidFill>
                      <a:srgbClr val="2C05F2"/>
                    </a:solidFill>
                    <a:prstDash val="solid"/>
                    <a:miter/>
                  </a:ln>
                </p:spPr>
                <p:txBody>
                  <a:bodyPr/>
                  <a:lstStyle/>
                  <a:p>
                    <a:pPr algn="ctr"/>
                    <a:endParaRPr lang="en-IN" dirty="0"/>
                  </a:p>
                </p:txBody>
              </p:sp>
              <p:sp>
                <p:nvSpPr>
                  <p:cNvPr id="151" name="TextBox 31">
                    <a:extLst>
                      <a:ext uri="{FF2B5EF4-FFF2-40B4-BE49-F238E27FC236}">
                        <a16:creationId xmlns:a16="http://schemas.microsoft.com/office/drawing/2014/main" id="{CA78CC51-A640-84A8-3C16-24860FDFE2AB}"/>
                      </a:ext>
                    </a:extLst>
                  </p:cNvPr>
                  <p:cNvSpPr txBox="1"/>
                  <p:nvPr/>
                </p:nvSpPr>
                <p:spPr>
                  <a:xfrm>
                    <a:off x="76200" y="95250"/>
                    <a:ext cx="660400" cy="641350"/>
                  </a:xfrm>
                  <a:prstGeom prst="rect">
                    <a:avLst/>
                  </a:prstGeom>
                </p:spPr>
                <p:txBody>
                  <a:bodyPr lIns="50800" tIns="50800" rIns="50800" bIns="50800" rtlCol="0" anchor="ctr"/>
                  <a:lstStyle/>
                  <a:p>
                    <a:pPr algn="ctr">
                      <a:lnSpc>
                        <a:spcPts val="1841"/>
                      </a:lnSpc>
                    </a:pPr>
                    <a:endParaRPr/>
                  </a:p>
                </p:txBody>
              </p:sp>
            </p:grpSp>
          </p:grpSp>
          <p:sp>
            <p:nvSpPr>
              <p:cNvPr id="157" name="AutoShape 38">
                <a:extLst>
                  <a:ext uri="{FF2B5EF4-FFF2-40B4-BE49-F238E27FC236}">
                    <a16:creationId xmlns:a16="http://schemas.microsoft.com/office/drawing/2014/main" id="{DE4908F4-473D-A4F4-5F04-27EA7B791B67}"/>
                  </a:ext>
                </a:extLst>
              </p:cNvPr>
              <p:cNvSpPr/>
              <p:nvPr/>
            </p:nvSpPr>
            <p:spPr>
              <a:xfrm>
                <a:off x="3962400" y="5578322"/>
                <a:ext cx="484356" cy="0"/>
              </a:xfrm>
              <a:prstGeom prst="line">
                <a:avLst/>
              </a:prstGeom>
              <a:ln w="38100" cap="flat">
                <a:solidFill>
                  <a:srgbClr val="2C05F2"/>
                </a:solidFill>
                <a:prstDash val="solid"/>
                <a:headEnd type="none" w="sm" len="sm"/>
                <a:tailEnd type="none" w="sm" len="sm"/>
              </a:ln>
            </p:spPr>
          </p:sp>
          <p:sp>
            <p:nvSpPr>
              <p:cNvPr id="158" name="AutoShape 38">
                <a:extLst>
                  <a:ext uri="{FF2B5EF4-FFF2-40B4-BE49-F238E27FC236}">
                    <a16:creationId xmlns:a16="http://schemas.microsoft.com/office/drawing/2014/main" id="{DA182E01-62B0-4656-6E64-BB5259DB34F5}"/>
                  </a:ext>
                </a:extLst>
              </p:cNvPr>
              <p:cNvSpPr/>
              <p:nvPr/>
            </p:nvSpPr>
            <p:spPr>
              <a:xfrm>
                <a:off x="6477000" y="5535790"/>
                <a:ext cx="484356" cy="0"/>
              </a:xfrm>
              <a:prstGeom prst="line">
                <a:avLst/>
              </a:prstGeom>
              <a:ln w="38100" cap="flat">
                <a:solidFill>
                  <a:srgbClr val="2C05F2"/>
                </a:solidFill>
                <a:prstDash val="solid"/>
                <a:headEnd type="none" w="sm" len="sm"/>
                <a:tailEnd type="none" w="sm" len="sm"/>
              </a:ln>
            </p:spPr>
          </p:sp>
          <p:sp>
            <p:nvSpPr>
              <p:cNvPr id="159" name="AutoShape 38">
                <a:extLst>
                  <a:ext uri="{FF2B5EF4-FFF2-40B4-BE49-F238E27FC236}">
                    <a16:creationId xmlns:a16="http://schemas.microsoft.com/office/drawing/2014/main" id="{C8BA7FE1-077F-D987-EBD7-66620D34EC76}"/>
                  </a:ext>
                </a:extLst>
              </p:cNvPr>
              <p:cNvSpPr/>
              <p:nvPr/>
            </p:nvSpPr>
            <p:spPr>
              <a:xfrm>
                <a:off x="8991600" y="5465133"/>
                <a:ext cx="484356" cy="0"/>
              </a:xfrm>
              <a:prstGeom prst="line">
                <a:avLst/>
              </a:prstGeom>
              <a:ln w="38100" cap="flat">
                <a:solidFill>
                  <a:srgbClr val="2C05F2"/>
                </a:solidFill>
                <a:prstDash val="solid"/>
                <a:headEnd type="none" w="sm" len="sm"/>
                <a:tailEnd type="none" w="sm" len="sm"/>
              </a:ln>
            </p:spPr>
          </p:sp>
          <p:sp>
            <p:nvSpPr>
              <p:cNvPr id="160" name="AutoShape 38">
                <a:extLst>
                  <a:ext uri="{FF2B5EF4-FFF2-40B4-BE49-F238E27FC236}">
                    <a16:creationId xmlns:a16="http://schemas.microsoft.com/office/drawing/2014/main" id="{AB40DD18-3925-61ED-BC42-BFB171136C31}"/>
                  </a:ext>
                </a:extLst>
              </p:cNvPr>
              <p:cNvSpPr/>
              <p:nvPr/>
            </p:nvSpPr>
            <p:spPr>
              <a:xfrm>
                <a:off x="11506200" y="5435636"/>
                <a:ext cx="484356" cy="0"/>
              </a:xfrm>
              <a:prstGeom prst="line">
                <a:avLst/>
              </a:prstGeom>
              <a:ln w="38100" cap="flat">
                <a:solidFill>
                  <a:srgbClr val="2C05F2"/>
                </a:solidFill>
                <a:prstDash val="solid"/>
                <a:headEnd type="none" w="sm" len="sm"/>
                <a:tailEnd type="none" w="sm" len="sm"/>
              </a:ln>
            </p:spPr>
          </p:sp>
          <p:sp>
            <p:nvSpPr>
              <p:cNvPr id="161" name="AutoShape 38">
                <a:extLst>
                  <a:ext uri="{FF2B5EF4-FFF2-40B4-BE49-F238E27FC236}">
                    <a16:creationId xmlns:a16="http://schemas.microsoft.com/office/drawing/2014/main" id="{715191F1-27D0-F10E-2CC0-7E5B476BFD63}"/>
                  </a:ext>
                </a:extLst>
              </p:cNvPr>
              <p:cNvSpPr/>
              <p:nvPr/>
            </p:nvSpPr>
            <p:spPr>
              <a:xfrm>
                <a:off x="14097000" y="5417852"/>
                <a:ext cx="484356" cy="0"/>
              </a:xfrm>
              <a:prstGeom prst="line">
                <a:avLst/>
              </a:prstGeom>
              <a:ln w="38100" cap="flat">
                <a:solidFill>
                  <a:srgbClr val="2C05F2"/>
                </a:solidFill>
                <a:prstDash val="solid"/>
                <a:headEnd type="none" w="sm" len="sm"/>
                <a:tailEnd type="none" w="sm" len="sm"/>
              </a:ln>
            </p:spPr>
          </p:sp>
        </p:grpSp>
        <p:sp>
          <p:nvSpPr>
            <p:cNvPr id="163" name="TextBox 7">
              <a:extLst>
                <a:ext uri="{FF2B5EF4-FFF2-40B4-BE49-F238E27FC236}">
                  <a16:creationId xmlns:a16="http://schemas.microsoft.com/office/drawing/2014/main" id="{D74309EC-60AC-4609-F4D7-51D814BD0964}"/>
                </a:ext>
              </a:extLst>
            </p:cNvPr>
            <p:cNvSpPr txBox="1"/>
            <p:nvPr/>
          </p:nvSpPr>
          <p:spPr>
            <a:xfrm>
              <a:off x="-66769" y="5241094"/>
              <a:ext cx="1924300" cy="723531"/>
            </a:xfrm>
            <a:prstGeom prst="rect">
              <a:avLst/>
            </a:prstGeom>
          </p:spPr>
          <p:txBody>
            <a:bodyPr lIns="0" tIns="0" rIns="0" bIns="0" rtlCol="0" anchor="t">
              <a:spAutoFit/>
            </a:bodyPr>
            <a:lstStyle/>
            <a:p>
              <a:pPr algn="ctr">
                <a:lnSpc>
                  <a:spcPts val="1841"/>
                </a:lnSpc>
              </a:pPr>
              <a:r>
                <a:rPr lang="en-US" sz="2200" b="1" dirty="0">
                  <a:solidFill>
                    <a:srgbClr val="000000"/>
                  </a:solidFill>
                  <a:latin typeface="Montserrat Semi-Bold"/>
                  <a:ea typeface="Montserrat Semi-Bold"/>
                  <a:cs typeface="Montserrat Semi-Bold"/>
                  <a:sym typeface="Montserrat Semi-Bold"/>
                </a:rPr>
                <a:t>Dataset Collection</a:t>
              </a:r>
            </a:p>
            <a:p>
              <a:pPr algn="ctr">
                <a:lnSpc>
                  <a:spcPts val="1841"/>
                </a:lnSpc>
              </a:pPr>
              <a:endParaRPr lang="en-US" sz="2200" b="1" dirty="0">
                <a:solidFill>
                  <a:srgbClr val="000000"/>
                </a:solidFill>
                <a:latin typeface="Montserrat Semi-Bold"/>
                <a:ea typeface="Montserrat Semi-Bold"/>
                <a:cs typeface="Montserrat Semi-Bold"/>
                <a:sym typeface="Montserrat Semi-Bold"/>
              </a:endParaRPr>
            </a:p>
          </p:txBody>
        </p:sp>
        <p:sp>
          <p:nvSpPr>
            <p:cNvPr id="165" name="TextBox 7">
              <a:extLst>
                <a:ext uri="{FF2B5EF4-FFF2-40B4-BE49-F238E27FC236}">
                  <a16:creationId xmlns:a16="http://schemas.microsoft.com/office/drawing/2014/main" id="{C4F75515-C5A9-65B0-5B09-A5FB37326F8F}"/>
                </a:ext>
              </a:extLst>
            </p:cNvPr>
            <p:cNvSpPr txBox="1"/>
            <p:nvPr/>
          </p:nvSpPr>
          <p:spPr>
            <a:xfrm>
              <a:off x="4789199" y="5193718"/>
              <a:ext cx="2250269" cy="473656"/>
            </a:xfrm>
            <a:prstGeom prst="rect">
              <a:avLst/>
            </a:prstGeom>
          </p:spPr>
          <p:txBody>
            <a:bodyPr wrap="square" lIns="0" tIns="0" rIns="0" bIns="0" rtlCol="0" anchor="t">
              <a:spAutoFit/>
            </a:bodyPr>
            <a:lstStyle/>
            <a:p>
              <a:pPr algn="ctr">
                <a:lnSpc>
                  <a:spcPts val="1841"/>
                </a:lnSpc>
              </a:pPr>
              <a:r>
                <a:rPr lang="en-US" sz="2100" b="1" dirty="0">
                  <a:solidFill>
                    <a:srgbClr val="000000"/>
                  </a:solidFill>
                  <a:latin typeface="Montserrat Semi-Bold"/>
                  <a:ea typeface="Montserrat Semi-Bold"/>
                  <a:cs typeface="Montserrat Semi-Bold"/>
                  <a:sym typeface="Montserrat Semi-Bold"/>
                </a:rPr>
                <a:t>Data Preprocessing</a:t>
              </a:r>
            </a:p>
          </p:txBody>
        </p:sp>
        <p:sp>
          <p:nvSpPr>
            <p:cNvPr id="167" name="TextBox 7">
              <a:extLst>
                <a:ext uri="{FF2B5EF4-FFF2-40B4-BE49-F238E27FC236}">
                  <a16:creationId xmlns:a16="http://schemas.microsoft.com/office/drawing/2014/main" id="{1B47DA9F-DE45-F718-47F0-75235E220E3A}"/>
                </a:ext>
              </a:extLst>
            </p:cNvPr>
            <p:cNvSpPr txBox="1"/>
            <p:nvPr/>
          </p:nvSpPr>
          <p:spPr>
            <a:xfrm>
              <a:off x="7461540" y="5161506"/>
              <a:ext cx="2048081" cy="473656"/>
            </a:xfrm>
            <a:prstGeom prst="rect">
              <a:avLst/>
            </a:prstGeom>
          </p:spPr>
          <p:txBody>
            <a:bodyPr wrap="square" lIns="0" tIns="0" rIns="0" bIns="0" rtlCol="0" anchor="t">
              <a:spAutoFit/>
            </a:bodyPr>
            <a:lstStyle/>
            <a:p>
              <a:pPr algn="ctr">
                <a:lnSpc>
                  <a:spcPts val="1841"/>
                </a:lnSpc>
              </a:pPr>
              <a:r>
                <a:rPr lang="en-US" sz="2200" b="1" dirty="0">
                  <a:solidFill>
                    <a:srgbClr val="000000"/>
                  </a:solidFill>
                  <a:latin typeface="Montserrat Semi-Bold"/>
                  <a:ea typeface="Montserrat Semi-Bold"/>
                  <a:cs typeface="Montserrat Semi-Bold"/>
                  <a:sym typeface="Montserrat Semi-Bold"/>
                </a:rPr>
                <a:t>Model Development</a:t>
              </a:r>
            </a:p>
          </p:txBody>
        </p:sp>
        <p:sp>
          <p:nvSpPr>
            <p:cNvPr id="168" name="TextBox 7">
              <a:extLst>
                <a:ext uri="{FF2B5EF4-FFF2-40B4-BE49-F238E27FC236}">
                  <a16:creationId xmlns:a16="http://schemas.microsoft.com/office/drawing/2014/main" id="{977D9ECC-C2F7-276B-38AA-C91BCBBD9664}"/>
                </a:ext>
              </a:extLst>
            </p:cNvPr>
            <p:cNvSpPr txBox="1"/>
            <p:nvPr/>
          </p:nvSpPr>
          <p:spPr>
            <a:xfrm>
              <a:off x="10025486" y="5035437"/>
              <a:ext cx="1924300" cy="704488"/>
            </a:xfrm>
            <a:prstGeom prst="rect">
              <a:avLst/>
            </a:prstGeom>
          </p:spPr>
          <p:txBody>
            <a:bodyPr lIns="0" tIns="0" rIns="0" bIns="0" rtlCol="0" anchor="t">
              <a:spAutoFit/>
            </a:bodyPr>
            <a:lstStyle/>
            <a:p>
              <a:pPr algn="ctr">
                <a:lnSpc>
                  <a:spcPts val="1841"/>
                </a:lnSpc>
              </a:pPr>
              <a:r>
                <a:rPr lang="en-US" sz="2200" b="1" dirty="0">
                  <a:solidFill>
                    <a:srgbClr val="000000"/>
                  </a:solidFill>
                  <a:latin typeface="Montserrat Semi-Bold"/>
                  <a:ea typeface="Montserrat Semi-Bold"/>
                  <a:cs typeface="Montserrat Semi-Bold"/>
                  <a:sym typeface="Montserrat Semi-Bold"/>
                </a:rPr>
                <a:t>Evaluation </a:t>
              </a:r>
              <a:br>
                <a:rPr lang="en-US" sz="2200" b="1" dirty="0">
                  <a:solidFill>
                    <a:srgbClr val="000000"/>
                  </a:solidFill>
                  <a:latin typeface="Montserrat Semi-Bold"/>
                  <a:ea typeface="Montserrat Semi-Bold"/>
                  <a:cs typeface="Montserrat Semi-Bold"/>
                  <a:sym typeface="Montserrat Semi-Bold"/>
                </a:rPr>
              </a:br>
              <a:r>
                <a:rPr lang="en-US" sz="2200" b="1" dirty="0">
                  <a:solidFill>
                    <a:srgbClr val="000000"/>
                  </a:solidFill>
                  <a:latin typeface="Montserrat Semi-Bold"/>
                  <a:ea typeface="Montserrat Semi-Bold"/>
                  <a:cs typeface="Montserrat Semi-Bold"/>
                  <a:sym typeface="Montserrat Semi-Bold"/>
                </a:rPr>
                <a:t>&amp;</a:t>
              </a:r>
              <a:br>
                <a:rPr lang="en-US" sz="2200" b="1" dirty="0">
                  <a:solidFill>
                    <a:srgbClr val="000000"/>
                  </a:solidFill>
                  <a:latin typeface="Montserrat Semi-Bold"/>
                  <a:ea typeface="Montserrat Semi-Bold"/>
                  <a:cs typeface="Montserrat Semi-Bold"/>
                  <a:sym typeface="Montserrat Semi-Bold"/>
                </a:rPr>
              </a:br>
              <a:r>
                <a:rPr lang="en-US" sz="2200" b="1" dirty="0">
                  <a:solidFill>
                    <a:srgbClr val="000000"/>
                  </a:solidFill>
                  <a:latin typeface="Montserrat Semi-Bold"/>
                  <a:ea typeface="Montserrat Semi-Bold"/>
                  <a:cs typeface="Montserrat Semi-Bold"/>
                  <a:sym typeface="Montserrat Semi-Bold"/>
                </a:rPr>
                <a:t>Optimization</a:t>
              </a:r>
            </a:p>
          </p:txBody>
        </p:sp>
        <p:sp>
          <p:nvSpPr>
            <p:cNvPr id="169" name="TextBox 7">
              <a:extLst>
                <a:ext uri="{FF2B5EF4-FFF2-40B4-BE49-F238E27FC236}">
                  <a16:creationId xmlns:a16="http://schemas.microsoft.com/office/drawing/2014/main" id="{411594D0-DEE3-B70F-3D8B-0838122CF1E2}"/>
                </a:ext>
              </a:extLst>
            </p:cNvPr>
            <p:cNvSpPr txBox="1"/>
            <p:nvPr/>
          </p:nvSpPr>
          <p:spPr>
            <a:xfrm>
              <a:off x="12631143" y="5107481"/>
              <a:ext cx="1924300" cy="473656"/>
            </a:xfrm>
            <a:prstGeom prst="rect">
              <a:avLst/>
            </a:prstGeom>
          </p:spPr>
          <p:txBody>
            <a:bodyPr lIns="0" tIns="0" rIns="0" bIns="0" rtlCol="0" anchor="t">
              <a:spAutoFit/>
            </a:bodyPr>
            <a:lstStyle/>
            <a:p>
              <a:pPr algn="ctr">
                <a:lnSpc>
                  <a:spcPts val="1841"/>
                </a:lnSpc>
              </a:pPr>
              <a:r>
                <a:rPr lang="en-US" sz="2200" b="1" dirty="0">
                  <a:solidFill>
                    <a:srgbClr val="000000"/>
                  </a:solidFill>
                  <a:latin typeface="Montserrat Semi-Bold"/>
                  <a:ea typeface="Montserrat Semi-Bold"/>
                  <a:cs typeface="Montserrat Semi-Bold"/>
                  <a:sym typeface="Montserrat Semi-Bold"/>
                </a:rPr>
                <a:t>Model Selection</a:t>
              </a:r>
            </a:p>
          </p:txBody>
        </p:sp>
        <p:sp>
          <p:nvSpPr>
            <p:cNvPr id="170" name="TextBox 7">
              <a:extLst>
                <a:ext uri="{FF2B5EF4-FFF2-40B4-BE49-F238E27FC236}">
                  <a16:creationId xmlns:a16="http://schemas.microsoft.com/office/drawing/2014/main" id="{68474A64-C487-9541-5B6B-24E268C7097E}"/>
                </a:ext>
              </a:extLst>
            </p:cNvPr>
            <p:cNvSpPr txBox="1"/>
            <p:nvPr/>
          </p:nvSpPr>
          <p:spPr>
            <a:xfrm>
              <a:off x="15227575" y="5068780"/>
              <a:ext cx="1924300" cy="473656"/>
            </a:xfrm>
            <a:prstGeom prst="rect">
              <a:avLst/>
            </a:prstGeom>
          </p:spPr>
          <p:txBody>
            <a:bodyPr lIns="0" tIns="0" rIns="0" bIns="0" rtlCol="0" anchor="t">
              <a:spAutoFit/>
            </a:bodyPr>
            <a:lstStyle/>
            <a:p>
              <a:pPr algn="ctr">
                <a:lnSpc>
                  <a:spcPts val="1841"/>
                </a:lnSpc>
              </a:pPr>
              <a:r>
                <a:rPr lang="en-US" sz="2200" b="1" dirty="0">
                  <a:solidFill>
                    <a:srgbClr val="000000"/>
                  </a:solidFill>
                  <a:latin typeface="Montserrat Semi-Bold"/>
                  <a:ea typeface="Montserrat Semi-Bold"/>
                  <a:cs typeface="Montserrat Semi-Bold"/>
                  <a:sym typeface="Montserrat Semi-Bold"/>
                </a:rPr>
                <a:t>Model Deployment</a:t>
              </a:r>
            </a:p>
          </p:txBody>
        </p:sp>
      </p:grpSp>
      <p:sp>
        <p:nvSpPr>
          <p:cNvPr id="172" name="TextBox 7">
            <a:extLst>
              <a:ext uri="{FF2B5EF4-FFF2-40B4-BE49-F238E27FC236}">
                <a16:creationId xmlns:a16="http://schemas.microsoft.com/office/drawing/2014/main" id="{19528DD3-B334-FF85-D210-18AE806A3CC4}"/>
              </a:ext>
            </a:extLst>
          </p:cNvPr>
          <p:cNvSpPr txBox="1"/>
          <p:nvPr/>
        </p:nvSpPr>
        <p:spPr>
          <a:xfrm>
            <a:off x="2876300" y="5448849"/>
            <a:ext cx="1924300" cy="249171"/>
          </a:xfrm>
          <a:prstGeom prst="rect">
            <a:avLst/>
          </a:prstGeom>
        </p:spPr>
        <p:txBody>
          <a:bodyPr lIns="0" tIns="0" rIns="0" bIns="0" rtlCol="0" anchor="t">
            <a:spAutoFit/>
          </a:bodyPr>
          <a:lstStyle/>
          <a:p>
            <a:pPr algn="ctr">
              <a:lnSpc>
                <a:spcPts val="1841"/>
              </a:lnSpc>
            </a:pPr>
            <a:r>
              <a:rPr lang="en-US" sz="2400" b="1" dirty="0">
                <a:solidFill>
                  <a:srgbClr val="000000"/>
                </a:solidFill>
                <a:latin typeface="Montserrat Semi-Bold"/>
                <a:ea typeface="Montserrat Semi-Bold"/>
                <a:cs typeface="Montserrat Semi-Bold"/>
                <a:sym typeface="Montserrat Semi-Bold"/>
              </a:rPr>
              <a:t>EDA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555" b="-9555"/>
            </a:stretch>
          </a:blipFill>
        </p:spPr>
      </p:sp>
      <p:grpSp>
        <p:nvGrpSpPr>
          <p:cNvPr id="3" name="Group 3"/>
          <p:cNvGrpSpPr/>
          <p:nvPr/>
        </p:nvGrpSpPr>
        <p:grpSpPr>
          <a:xfrm rot="-10800000">
            <a:off x="8490952" y="-708339"/>
            <a:ext cx="13031377" cy="11141745"/>
            <a:chOff x="0" y="0"/>
            <a:chExt cx="3432132" cy="2934451"/>
          </a:xfrm>
        </p:grpSpPr>
        <p:sp>
          <p:nvSpPr>
            <p:cNvPr id="4" name="Freeform 4"/>
            <p:cNvSpPr/>
            <p:nvPr/>
          </p:nvSpPr>
          <p:spPr>
            <a:xfrm>
              <a:off x="0" y="0"/>
              <a:ext cx="3432132" cy="2934451"/>
            </a:xfrm>
            <a:custGeom>
              <a:avLst/>
              <a:gdLst/>
              <a:ahLst/>
              <a:cxnLst/>
              <a:rect l="l" t="t" r="r" b="b"/>
              <a:pathLst>
                <a:path w="3432132" h="2934451">
                  <a:moveTo>
                    <a:pt x="0" y="0"/>
                  </a:moveTo>
                  <a:lnTo>
                    <a:pt x="3432132" y="0"/>
                  </a:lnTo>
                  <a:lnTo>
                    <a:pt x="3432132" y="2934451"/>
                  </a:lnTo>
                  <a:lnTo>
                    <a:pt x="0" y="2934451"/>
                  </a:lnTo>
                  <a:close/>
                </a:path>
              </a:pathLst>
            </a:custGeom>
            <a:gradFill rotWithShape="1">
              <a:gsLst>
                <a:gs pos="0">
                  <a:srgbClr val="FFFFFF">
                    <a:alpha val="100000"/>
                  </a:srgbClr>
                </a:gs>
                <a:gs pos="50000">
                  <a:srgbClr val="FFFFFF">
                    <a:alpha val="100000"/>
                  </a:srgbClr>
                </a:gs>
                <a:gs pos="100000">
                  <a:srgbClr val="FFFFFF">
                    <a:alpha val="0"/>
                  </a:srgbClr>
                </a:gs>
              </a:gsLst>
              <a:lin ang="0"/>
            </a:gradFill>
          </p:spPr>
        </p:sp>
        <p:sp>
          <p:nvSpPr>
            <p:cNvPr id="5" name="TextBox 5"/>
            <p:cNvSpPr txBox="1"/>
            <p:nvPr/>
          </p:nvSpPr>
          <p:spPr>
            <a:xfrm>
              <a:off x="0" y="-38100"/>
              <a:ext cx="3432132" cy="2972551"/>
            </a:xfrm>
            <a:prstGeom prst="rect">
              <a:avLst/>
            </a:prstGeom>
          </p:spPr>
          <p:txBody>
            <a:bodyPr lIns="50800" tIns="50800" rIns="50800" bIns="50800" rtlCol="0" anchor="ctr"/>
            <a:lstStyle/>
            <a:p>
              <a:pPr algn="ctr">
                <a:lnSpc>
                  <a:spcPts val="2566"/>
                </a:lnSpc>
              </a:pPr>
              <a:endParaRPr/>
            </a:p>
          </p:txBody>
        </p:sp>
      </p:grpSp>
      <p:sp>
        <p:nvSpPr>
          <p:cNvPr id="6" name="Freeform 6"/>
          <p:cNvSpPr/>
          <p:nvPr/>
        </p:nvSpPr>
        <p:spPr>
          <a:xfrm>
            <a:off x="1711939" y="837362"/>
            <a:ext cx="520660" cy="332276"/>
          </a:xfrm>
          <a:custGeom>
            <a:avLst/>
            <a:gdLst/>
            <a:ahLst/>
            <a:cxnLst/>
            <a:rect l="l" t="t" r="r" b="b"/>
            <a:pathLst>
              <a:path w="520660" h="332276">
                <a:moveTo>
                  <a:pt x="0" y="0"/>
                </a:moveTo>
                <a:lnTo>
                  <a:pt x="520660" y="0"/>
                </a:lnTo>
                <a:lnTo>
                  <a:pt x="520660" y="332276"/>
                </a:lnTo>
                <a:lnTo>
                  <a:pt x="0" y="3322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069717" y="8648700"/>
            <a:ext cx="846683" cy="484918"/>
          </a:xfrm>
          <a:custGeom>
            <a:avLst/>
            <a:gdLst/>
            <a:ahLst/>
            <a:cxnLst/>
            <a:rect l="l" t="t" r="r" b="b"/>
            <a:pathLst>
              <a:path w="846683" h="484918">
                <a:moveTo>
                  <a:pt x="0" y="0"/>
                </a:moveTo>
                <a:lnTo>
                  <a:pt x="846683" y="0"/>
                </a:lnTo>
                <a:lnTo>
                  <a:pt x="846683" y="484919"/>
                </a:lnTo>
                <a:lnTo>
                  <a:pt x="0" y="4849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1154282" y="1568796"/>
            <a:ext cx="6381795" cy="1846659"/>
          </a:xfrm>
          <a:prstGeom prst="rect">
            <a:avLst/>
          </a:prstGeom>
        </p:spPr>
        <p:txBody>
          <a:bodyPr lIns="0" tIns="0" rIns="0" bIns="0" rtlCol="0" anchor="t">
            <a:spAutoFit/>
          </a:bodyPr>
          <a:lstStyle/>
          <a:p>
            <a:pPr algn="l">
              <a:lnSpc>
                <a:spcPts val="7175"/>
              </a:lnSpc>
            </a:pPr>
            <a:r>
              <a:rPr lang="en-US" sz="6768" b="1" dirty="0">
                <a:solidFill>
                  <a:srgbClr val="000000"/>
                </a:solidFill>
                <a:latin typeface="Montserrat Semi-Bold"/>
                <a:ea typeface="Montserrat Semi-Bold"/>
                <a:cs typeface="Montserrat Semi-Bold"/>
                <a:sym typeface="Montserrat Semi-Bold"/>
              </a:rPr>
              <a:t>Data Collection</a:t>
            </a:r>
          </a:p>
        </p:txBody>
      </p:sp>
      <p:grpSp>
        <p:nvGrpSpPr>
          <p:cNvPr id="10" name="Group 10"/>
          <p:cNvGrpSpPr/>
          <p:nvPr/>
        </p:nvGrpSpPr>
        <p:grpSpPr>
          <a:xfrm>
            <a:off x="5392461" y="2414403"/>
            <a:ext cx="7659268" cy="7497487"/>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2C05F2"/>
              </a:solidFill>
              <a:prstDash val="solid"/>
              <a:miter/>
            </a:ln>
          </p:spPr>
        </p:sp>
        <p:sp>
          <p:nvSpPr>
            <p:cNvPr id="12" name="TextBox 12"/>
            <p:cNvSpPr txBox="1"/>
            <p:nvPr/>
          </p:nvSpPr>
          <p:spPr>
            <a:xfrm>
              <a:off x="76200" y="95250"/>
              <a:ext cx="660400" cy="641350"/>
            </a:xfrm>
            <a:prstGeom prst="rect">
              <a:avLst/>
            </a:prstGeom>
          </p:spPr>
          <p:txBody>
            <a:bodyPr lIns="50800" tIns="50800" rIns="50800" bIns="50800" rtlCol="0" anchor="ctr"/>
            <a:lstStyle/>
            <a:p>
              <a:pPr algn="ctr">
                <a:lnSpc>
                  <a:spcPts val="1841"/>
                </a:lnSpc>
              </a:pPr>
              <a:endParaRPr/>
            </a:p>
          </p:txBody>
        </p:sp>
      </p:grpSp>
      <p:grpSp>
        <p:nvGrpSpPr>
          <p:cNvPr id="13" name="Group 13"/>
          <p:cNvGrpSpPr>
            <a:grpSpLocks noChangeAspect="1"/>
          </p:cNvGrpSpPr>
          <p:nvPr/>
        </p:nvGrpSpPr>
        <p:grpSpPr>
          <a:xfrm>
            <a:off x="12070811" y="4841206"/>
            <a:ext cx="3176022" cy="3031392"/>
            <a:chOff x="-366471" y="-11891"/>
            <a:chExt cx="15572971" cy="14863810"/>
          </a:xfrm>
        </p:grpSpPr>
        <p:sp>
          <p:nvSpPr>
            <p:cNvPr id="14" name="Freeform 1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2C05F2"/>
            </a:solidFill>
          </p:spPr>
        </p:sp>
        <p:sp>
          <p:nvSpPr>
            <p:cNvPr id="15" name="Freeform 1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16" name="Freeform 16"/>
            <p:cNvSpPr/>
            <p:nvPr/>
          </p:nvSpPr>
          <p:spPr>
            <a:xfrm>
              <a:off x="223300" y="551022"/>
              <a:ext cx="14393425"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8">
                <a:duotone>
                  <a:schemeClr val="accent5">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a:blipFill>
          </p:spPr>
        </p:sp>
      </p:grpSp>
      <p:sp>
        <p:nvSpPr>
          <p:cNvPr id="17" name="TextBox 17"/>
          <p:cNvSpPr txBox="1"/>
          <p:nvPr/>
        </p:nvSpPr>
        <p:spPr>
          <a:xfrm>
            <a:off x="2385436" y="905284"/>
            <a:ext cx="1924300" cy="230832"/>
          </a:xfrm>
          <a:prstGeom prst="rect">
            <a:avLst/>
          </a:prstGeom>
        </p:spPr>
        <p:txBody>
          <a:bodyPr lIns="0" tIns="0" rIns="0" bIns="0" rtlCol="0" anchor="t">
            <a:spAutoFit/>
          </a:bodyPr>
          <a:lstStyle/>
          <a:p>
            <a:pPr algn="l">
              <a:lnSpc>
                <a:spcPts val="1841"/>
              </a:lnSpc>
            </a:pPr>
            <a:r>
              <a:rPr lang="en-US" sz="1737" b="1" dirty="0">
                <a:solidFill>
                  <a:srgbClr val="000000"/>
                </a:solidFill>
                <a:latin typeface="Montserrat Semi-Bold"/>
                <a:ea typeface="Montserrat Semi-Bold"/>
                <a:cs typeface="Montserrat Semi-Bold"/>
                <a:sym typeface="Montserrat Semi-Bold"/>
              </a:rPr>
              <a:t>Shipment Sure</a:t>
            </a:r>
          </a:p>
        </p:txBody>
      </p:sp>
      <p:sp>
        <p:nvSpPr>
          <p:cNvPr id="24" name="TextBox 24"/>
          <p:cNvSpPr txBox="1"/>
          <p:nvPr/>
        </p:nvSpPr>
        <p:spPr>
          <a:xfrm>
            <a:off x="7080222" y="3079407"/>
            <a:ext cx="4377576" cy="2154436"/>
          </a:xfrm>
          <a:prstGeom prst="rect">
            <a:avLst/>
          </a:prstGeom>
        </p:spPr>
        <p:txBody>
          <a:bodyPr lIns="0" tIns="0" rIns="0" bIns="0" rtlCol="0" anchor="t">
            <a:spAutoFit/>
          </a:bodyPr>
          <a:lstStyle/>
          <a:p>
            <a:pPr algn="ctr">
              <a:lnSpc>
                <a:spcPts val="2363"/>
              </a:lnSpc>
            </a:pPr>
            <a:r>
              <a:rPr lang="en-US" sz="2400" dirty="0">
                <a:solidFill>
                  <a:srgbClr val="000000"/>
                </a:solidFill>
                <a:latin typeface="Montserrat"/>
                <a:ea typeface="Montserrat"/>
                <a:cs typeface="Montserrat"/>
                <a:sym typeface="Montserrat"/>
              </a:rPr>
              <a:t>Downloaded a Dataset </a:t>
            </a:r>
            <a:r>
              <a:rPr lang="en-US" sz="2800" dirty="0"/>
              <a:t>which contains </a:t>
            </a:r>
            <a:r>
              <a:rPr lang="en-US" sz="2800" b="1" dirty="0"/>
              <a:t>10,999 shipment records</a:t>
            </a:r>
            <a:r>
              <a:rPr lang="en-US" sz="2800" dirty="0"/>
              <a:t> and </a:t>
            </a:r>
            <a:r>
              <a:rPr lang="en-US" sz="2800" b="1" dirty="0"/>
              <a:t>12 attributes</a:t>
            </a:r>
            <a:r>
              <a:rPr lang="en-US" sz="2800" dirty="0"/>
              <a:t>.</a:t>
            </a:r>
            <a:br>
              <a:rPr lang="en-US" sz="2800" dirty="0"/>
            </a:br>
            <a:endParaRPr lang="en-US" sz="2800" dirty="0"/>
          </a:p>
          <a:p>
            <a:pPr algn="ctr">
              <a:lnSpc>
                <a:spcPts val="2363"/>
              </a:lnSpc>
            </a:pPr>
            <a:r>
              <a:rPr lang="en-US" sz="2800" dirty="0">
                <a:solidFill>
                  <a:srgbClr val="000000"/>
                </a:solidFill>
                <a:latin typeface="Montserrat"/>
                <a:ea typeface="Montserrat"/>
                <a:cs typeface="Montserrat"/>
                <a:sym typeface="Montserrat"/>
              </a:rPr>
              <a:t>Features:</a:t>
            </a:r>
            <a:br>
              <a:rPr lang="en-US" sz="2800" dirty="0">
                <a:solidFill>
                  <a:srgbClr val="000000"/>
                </a:solidFill>
                <a:latin typeface="Montserrat"/>
                <a:ea typeface="Montserrat"/>
                <a:cs typeface="Montserrat"/>
                <a:sym typeface="Montserrat"/>
              </a:rPr>
            </a:br>
            <a:endParaRPr lang="en-US" sz="2400" dirty="0">
              <a:solidFill>
                <a:srgbClr val="000000"/>
              </a:solidFill>
              <a:latin typeface="Montserrat"/>
              <a:ea typeface="Montserrat"/>
              <a:cs typeface="Montserrat"/>
              <a:sym typeface="Montserrat"/>
            </a:endParaRPr>
          </a:p>
        </p:txBody>
      </p:sp>
      <p:grpSp>
        <p:nvGrpSpPr>
          <p:cNvPr id="25" name="Group 25"/>
          <p:cNvGrpSpPr/>
          <p:nvPr/>
        </p:nvGrpSpPr>
        <p:grpSpPr>
          <a:xfrm>
            <a:off x="8646576" y="1628189"/>
            <a:ext cx="1151035" cy="1151035"/>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42900" cap="sq">
              <a:solidFill>
                <a:srgbClr val="2C05F2"/>
              </a:solidFill>
              <a:prstDash val="solid"/>
              <a:miter/>
            </a:ln>
          </p:spPr>
        </p:sp>
        <p:sp>
          <p:nvSpPr>
            <p:cNvPr id="27" name="TextBox 27"/>
            <p:cNvSpPr txBox="1"/>
            <p:nvPr/>
          </p:nvSpPr>
          <p:spPr>
            <a:xfrm>
              <a:off x="76200" y="95250"/>
              <a:ext cx="660400" cy="641350"/>
            </a:xfrm>
            <a:prstGeom prst="rect">
              <a:avLst/>
            </a:prstGeom>
          </p:spPr>
          <p:txBody>
            <a:bodyPr lIns="50800" tIns="50800" rIns="50800" bIns="50800" rtlCol="0" anchor="ctr"/>
            <a:lstStyle/>
            <a:p>
              <a:pPr algn="ctr">
                <a:lnSpc>
                  <a:spcPts val="1841"/>
                </a:lnSpc>
              </a:pPr>
              <a:endParaRPr/>
            </a:p>
          </p:txBody>
        </p:sp>
      </p:grpSp>
      <p:pic>
        <p:nvPicPr>
          <p:cNvPr id="31" name="Picture 30">
            <a:extLst>
              <a:ext uri="{FF2B5EF4-FFF2-40B4-BE49-F238E27FC236}">
                <a16:creationId xmlns:a16="http://schemas.microsoft.com/office/drawing/2014/main" id="{FE341435-A8D4-8FA7-0D2B-ED98E2A5E6A0}"/>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12896102" y="1169638"/>
            <a:ext cx="3563163" cy="1376191"/>
          </a:xfrm>
          <a:prstGeom prst="rect">
            <a:avLst/>
          </a:prstGeom>
        </p:spPr>
      </p:pic>
      <p:sp>
        <p:nvSpPr>
          <p:cNvPr id="33" name="Rectangle: Rounded Corners 32">
            <a:extLst>
              <a:ext uri="{FF2B5EF4-FFF2-40B4-BE49-F238E27FC236}">
                <a16:creationId xmlns:a16="http://schemas.microsoft.com/office/drawing/2014/main" id="{3189DA18-87F0-E4B3-5716-9B80198743EF}"/>
              </a:ext>
            </a:extLst>
          </p:cNvPr>
          <p:cNvSpPr/>
          <p:nvPr/>
        </p:nvSpPr>
        <p:spPr>
          <a:xfrm>
            <a:off x="7605303" y="4960939"/>
            <a:ext cx="3367016" cy="4461670"/>
          </a:xfrm>
          <a:prstGeom prst="round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32" name="Table 31">
            <a:extLst>
              <a:ext uri="{FF2B5EF4-FFF2-40B4-BE49-F238E27FC236}">
                <a16:creationId xmlns:a16="http://schemas.microsoft.com/office/drawing/2014/main" id="{B485FA74-43CA-BAE8-8563-A34B8575BFB8}"/>
              </a:ext>
            </a:extLst>
          </p:cNvPr>
          <p:cNvGraphicFramePr>
            <a:graphicFrameLocks noGrp="1"/>
          </p:cNvGraphicFramePr>
          <p:nvPr>
            <p:extLst>
              <p:ext uri="{D42A27DB-BD31-4B8C-83A1-F6EECF244321}">
                <p14:modId xmlns:p14="http://schemas.microsoft.com/office/powerpoint/2010/main" val="3525643640"/>
              </p:ext>
            </p:extLst>
          </p:nvPr>
        </p:nvGraphicFramePr>
        <p:xfrm>
          <a:off x="7638707" y="5056413"/>
          <a:ext cx="3322968" cy="4356000"/>
        </p:xfrm>
        <a:graphic>
          <a:graphicData uri="http://schemas.openxmlformats.org/drawingml/2006/table">
            <a:tbl>
              <a:tblPr firstRow="1" bandRow="1">
                <a:tableStyleId>{2D5ABB26-0587-4C30-8999-92F81FD0307C}</a:tableStyleId>
              </a:tblPr>
              <a:tblGrid>
                <a:gridCol w="3322968">
                  <a:extLst>
                    <a:ext uri="{9D8B030D-6E8A-4147-A177-3AD203B41FA5}">
                      <a16:colId xmlns:a16="http://schemas.microsoft.com/office/drawing/2014/main" val="1295512080"/>
                    </a:ext>
                  </a:extLst>
                </a:gridCol>
              </a:tblGrid>
              <a:tr h="363000">
                <a:tc>
                  <a:txBody>
                    <a:bodyPr/>
                    <a:lstStyle/>
                    <a:p>
                      <a:pPr algn="ctr"/>
                      <a:r>
                        <a:rPr lang="en-IN" sz="1600" b="1" dirty="0"/>
                        <a:t>ID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1083606"/>
                  </a:ext>
                </a:extLst>
              </a:tr>
              <a:tr h="363000">
                <a:tc>
                  <a:txBody>
                    <a:bodyPr/>
                    <a:lstStyle/>
                    <a:p>
                      <a:pPr algn="ctr"/>
                      <a:r>
                        <a:rPr lang="en-IN" sz="1600" b="1" dirty="0" err="1"/>
                        <a:t>Warehouse_block</a:t>
                      </a:r>
                      <a:endParaRPr lang="en-IN" sz="16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27650960"/>
                  </a:ext>
                </a:extLst>
              </a:tr>
              <a:tr h="363000">
                <a:tc>
                  <a:txBody>
                    <a:bodyPr/>
                    <a:lstStyle/>
                    <a:p>
                      <a:pPr algn="ctr"/>
                      <a:r>
                        <a:rPr lang="en-IN" sz="1600" b="1" dirty="0" err="1"/>
                        <a:t>Mode_of_Shipment</a:t>
                      </a:r>
                      <a:endParaRPr lang="en-IN" sz="16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0614383"/>
                  </a:ext>
                </a:extLst>
              </a:tr>
              <a:tr h="363000">
                <a:tc>
                  <a:txBody>
                    <a:bodyPr/>
                    <a:lstStyle/>
                    <a:p>
                      <a:pPr algn="ctr"/>
                      <a:r>
                        <a:rPr lang="en-IN" sz="1600" b="1" dirty="0" err="1"/>
                        <a:t>Customer_care_calls</a:t>
                      </a:r>
                      <a:endParaRPr lang="en-IN" sz="16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1353150"/>
                  </a:ext>
                </a:extLst>
              </a:tr>
              <a:tr h="363000">
                <a:tc>
                  <a:txBody>
                    <a:bodyPr/>
                    <a:lstStyle/>
                    <a:p>
                      <a:pPr algn="ctr"/>
                      <a:r>
                        <a:rPr lang="en-IN" sz="1600" b="1" dirty="0" err="1"/>
                        <a:t>Customer_rating</a:t>
                      </a:r>
                      <a:endParaRPr lang="en-IN" sz="16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1540674"/>
                  </a:ext>
                </a:extLst>
              </a:tr>
              <a:tr h="363000">
                <a:tc>
                  <a:txBody>
                    <a:bodyPr/>
                    <a:lstStyle/>
                    <a:p>
                      <a:pPr algn="ctr"/>
                      <a:r>
                        <a:rPr lang="en-IN" sz="1600" b="1" dirty="0" err="1"/>
                        <a:t>Cost_of_the_Product</a:t>
                      </a:r>
                      <a:endParaRPr lang="en-IN" sz="16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5960366"/>
                  </a:ext>
                </a:extLst>
              </a:tr>
              <a:tr h="363000">
                <a:tc>
                  <a:txBody>
                    <a:bodyPr/>
                    <a:lstStyle/>
                    <a:p>
                      <a:pPr algn="ctr"/>
                      <a:r>
                        <a:rPr lang="en-IN" sz="1600" b="1" dirty="0" err="1"/>
                        <a:t>Prior_purchases</a:t>
                      </a:r>
                      <a:endParaRPr lang="en-IN" sz="16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2568489"/>
                  </a:ext>
                </a:extLst>
              </a:tr>
              <a:tr h="363000">
                <a:tc>
                  <a:txBody>
                    <a:bodyPr/>
                    <a:lstStyle/>
                    <a:p>
                      <a:pPr algn="ctr"/>
                      <a:r>
                        <a:rPr lang="en-IN" sz="1600" b="1" dirty="0" err="1"/>
                        <a:t>Product_importance</a:t>
                      </a:r>
                      <a:endParaRPr lang="en-IN" sz="16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211716"/>
                  </a:ext>
                </a:extLst>
              </a:tr>
              <a:tr h="363000">
                <a:tc>
                  <a:txBody>
                    <a:bodyPr/>
                    <a:lstStyle/>
                    <a:p>
                      <a:pPr algn="ctr"/>
                      <a:r>
                        <a:rPr lang="en-IN" sz="1600" b="1" dirty="0"/>
                        <a:t>Gender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7663056"/>
                  </a:ext>
                </a:extLst>
              </a:tr>
              <a:tr h="363000">
                <a:tc>
                  <a:txBody>
                    <a:bodyPr/>
                    <a:lstStyle/>
                    <a:p>
                      <a:pPr algn="ctr"/>
                      <a:r>
                        <a:rPr lang="en-IN" sz="1600" b="1" dirty="0" err="1"/>
                        <a:t>Discount_offered</a:t>
                      </a:r>
                      <a:endParaRPr lang="en-IN" sz="16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95094175"/>
                  </a:ext>
                </a:extLst>
              </a:tr>
              <a:tr h="363000">
                <a:tc>
                  <a:txBody>
                    <a:bodyPr/>
                    <a:lstStyle/>
                    <a:p>
                      <a:pPr algn="ctr"/>
                      <a:r>
                        <a:rPr lang="en-IN" sz="1600" b="1" dirty="0" err="1"/>
                        <a:t>Weight_in_gms</a:t>
                      </a:r>
                      <a:endParaRPr lang="en-IN" sz="16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1559514"/>
                  </a:ext>
                </a:extLst>
              </a:tr>
              <a:tr h="363000">
                <a:tc>
                  <a:txBody>
                    <a:bodyPr/>
                    <a:lstStyle/>
                    <a:p>
                      <a:pPr algn="ctr"/>
                      <a:r>
                        <a:rPr lang="en-US" sz="1600" b="1" dirty="0" err="1"/>
                        <a:t>Reached.on.Time_Y.N</a:t>
                      </a:r>
                      <a:endParaRPr lang="en-US" sz="16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9142759"/>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555" b="-9555"/>
            </a:stretch>
          </a:blipFill>
        </p:spPr>
      </p:sp>
      <p:grpSp>
        <p:nvGrpSpPr>
          <p:cNvPr id="3" name="Group 3"/>
          <p:cNvGrpSpPr/>
          <p:nvPr/>
        </p:nvGrpSpPr>
        <p:grpSpPr>
          <a:xfrm rot="-10800000">
            <a:off x="8490952" y="-708339"/>
            <a:ext cx="13031377" cy="11141745"/>
            <a:chOff x="0" y="0"/>
            <a:chExt cx="3432132" cy="2934451"/>
          </a:xfrm>
        </p:grpSpPr>
        <p:sp>
          <p:nvSpPr>
            <p:cNvPr id="4" name="Freeform 4"/>
            <p:cNvSpPr/>
            <p:nvPr/>
          </p:nvSpPr>
          <p:spPr>
            <a:xfrm>
              <a:off x="0" y="0"/>
              <a:ext cx="3432132" cy="2934451"/>
            </a:xfrm>
            <a:custGeom>
              <a:avLst/>
              <a:gdLst/>
              <a:ahLst/>
              <a:cxnLst/>
              <a:rect l="l" t="t" r="r" b="b"/>
              <a:pathLst>
                <a:path w="3432132" h="2934451">
                  <a:moveTo>
                    <a:pt x="0" y="0"/>
                  </a:moveTo>
                  <a:lnTo>
                    <a:pt x="3432132" y="0"/>
                  </a:lnTo>
                  <a:lnTo>
                    <a:pt x="3432132" y="2934451"/>
                  </a:lnTo>
                  <a:lnTo>
                    <a:pt x="0" y="2934451"/>
                  </a:lnTo>
                  <a:close/>
                </a:path>
              </a:pathLst>
            </a:custGeom>
            <a:gradFill rotWithShape="1">
              <a:gsLst>
                <a:gs pos="0">
                  <a:srgbClr val="FFFFFF">
                    <a:alpha val="100000"/>
                  </a:srgbClr>
                </a:gs>
                <a:gs pos="50000">
                  <a:srgbClr val="FFFFFF">
                    <a:alpha val="100000"/>
                  </a:srgbClr>
                </a:gs>
                <a:gs pos="100000">
                  <a:srgbClr val="FFFFFF">
                    <a:alpha val="0"/>
                  </a:srgbClr>
                </a:gs>
              </a:gsLst>
              <a:lin ang="0"/>
            </a:gradFill>
          </p:spPr>
        </p:sp>
        <p:sp>
          <p:nvSpPr>
            <p:cNvPr id="5" name="TextBox 5"/>
            <p:cNvSpPr txBox="1"/>
            <p:nvPr/>
          </p:nvSpPr>
          <p:spPr>
            <a:xfrm>
              <a:off x="0" y="-38100"/>
              <a:ext cx="3432132" cy="2972551"/>
            </a:xfrm>
            <a:prstGeom prst="rect">
              <a:avLst/>
            </a:prstGeom>
          </p:spPr>
          <p:txBody>
            <a:bodyPr lIns="50800" tIns="50800" rIns="50800" bIns="50800" rtlCol="0" anchor="ctr"/>
            <a:lstStyle/>
            <a:p>
              <a:pPr algn="ctr">
                <a:lnSpc>
                  <a:spcPts val="2566"/>
                </a:lnSpc>
              </a:pPr>
              <a:endParaRPr/>
            </a:p>
          </p:txBody>
        </p:sp>
      </p:grpSp>
      <p:sp>
        <p:nvSpPr>
          <p:cNvPr id="6" name="Freeform 6"/>
          <p:cNvSpPr/>
          <p:nvPr/>
        </p:nvSpPr>
        <p:spPr>
          <a:xfrm>
            <a:off x="1711939" y="837362"/>
            <a:ext cx="520660" cy="332276"/>
          </a:xfrm>
          <a:custGeom>
            <a:avLst/>
            <a:gdLst/>
            <a:ahLst/>
            <a:cxnLst/>
            <a:rect l="l" t="t" r="r" b="b"/>
            <a:pathLst>
              <a:path w="520660" h="332276">
                <a:moveTo>
                  <a:pt x="0" y="0"/>
                </a:moveTo>
                <a:lnTo>
                  <a:pt x="520660" y="0"/>
                </a:lnTo>
                <a:lnTo>
                  <a:pt x="520660" y="332276"/>
                </a:lnTo>
                <a:lnTo>
                  <a:pt x="0" y="3322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10249061" y="4886645"/>
            <a:ext cx="4705395" cy="1851547"/>
          </a:xfrm>
          <a:prstGeom prst="rect">
            <a:avLst/>
          </a:prstGeom>
        </p:spPr>
        <p:txBody>
          <a:bodyPr lIns="0" tIns="0" rIns="0" bIns="0" rtlCol="0" anchor="t">
            <a:spAutoFit/>
          </a:bodyPr>
          <a:lstStyle/>
          <a:p>
            <a:pPr algn="l">
              <a:lnSpc>
                <a:spcPts val="7175"/>
              </a:lnSpc>
            </a:pPr>
            <a:r>
              <a:rPr lang="en-US" sz="6768" b="1" dirty="0">
                <a:solidFill>
                  <a:srgbClr val="FFFFFF"/>
                </a:solidFill>
                <a:latin typeface="Montserrat Semi-Bold"/>
                <a:ea typeface="Montserrat Semi-Bold"/>
                <a:cs typeface="Montserrat Semi-Bold"/>
                <a:sym typeface="Montserrat Semi-Bold"/>
              </a:rPr>
              <a:t>Network Reach</a:t>
            </a:r>
          </a:p>
        </p:txBody>
      </p:sp>
      <p:sp>
        <p:nvSpPr>
          <p:cNvPr id="14" name="TextBox 14"/>
          <p:cNvSpPr txBox="1"/>
          <p:nvPr/>
        </p:nvSpPr>
        <p:spPr>
          <a:xfrm>
            <a:off x="2385436" y="905284"/>
            <a:ext cx="1924300" cy="230832"/>
          </a:xfrm>
          <a:prstGeom prst="rect">
            <a:avLst/>
          </a:prstGeom>
        </p:spPr>
        <p:txBody>
          <a:bodyPr lIns="0" tIns="0" rIns="0" bIns="0" rtlCol="0" anchor="t">
            <a:spAutoFit/>
          </a:bodyPr>
          <a:lstStyle/>
          <a:p>
            <a:pPr algn="l">
              <a:lnSpc>
                <a:spcPts val="1841"/>
              </a:lnSpc>
            </a:pPr>
            <a:r>
              <a:rPr lang="en-US" sz="1737" b="1" dirty="0">
                <a:solidFill>
                  <a:srgbClr val="000000"/>
                </a:solidFill>
                <a:latin typeface="Montserrat Semi-Bold"/>
                <a:ea typeface="Montserrat Semi-Bold"/>
                <a:cs typeface="Montserrat Semi-Bold"/>
                <a:sym typeface="Montserrat Semi-Bold"/>
              </a:rPr>
              <a:t>Shipment Sure</a:t>
            </a:r>
          </a:p>
        </p:txBody>
      </p:sp>
      <p:grpSp>
        <p:nvGrpSpPr>
          <p:cNvPr id="22" name="Group 22"/>
          <p:cNvGrpSpPr/>
          <p:nvPr/>
        </p:nvGrpSpPr>
        <p:grpSpPr>
          <a:xfrm>
            <a:off x="-1551453" y="7999911"/>
            <a:ext cx="3102905" cy="3102905"/>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2C05F2"/>
              </a:solidFill>
              <a:prstDash val="solid"/>
              <a:miter/>
            </a:ln>
          </p:spPr>
        </p:sp>
        <p:sp>
          <p:nvSpPr>
            <p:cNvPr id="24" name="TextBox 24"/>
            <p:cNvSpPr txBox="1"/>
            <p:nvPr/>
          </p:nvSpPr>
          <p:spPr>
            <a:xfrm>
              <a:off x="76200" y="95250"/>
              <a:ext cx="660400" cy="641350"/>
            </a:xfrm>
            <a:prstGeom prst="rect">
              <a:avLst/>
            </a:prstGeom>
          </p:spPr>
          <p:txBody>
            <a:bodyPr lIns="50800" tIns="50800" rIns="50800" bIns="50800" rtlCol="0" anchor="ctr"/>
            <a:lstStyle/>
            <a:p>
              <a:pPr algn="ctr">
                <a:lnSpc>
                  <a:spcPts val="1841"/>
                </a:lnSpc>
              </a:pPr>
              <a:endParaRPr/>
            </a:p>
          </p:txBody>
        </p:sp>
      </p:grpSp>
      <p:grpSp>
        <p:nvGrpSpPr>
          <p:cNvPr id="25" name="Group 25"/>
          <p:cNvGrpSpPr/>
          <p:nvPr/>
        </p:nvGrpSpPr>
        <p:grpSpPr>
          <a:xfrm>
            <a:off x="16476765" y="-381815"/>
            <a:ext cx="3102905" cy="3102905"/>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2C05F2"/>
              </a:solidFill>
              <a:prstDash val="solid"/>
              <a:miter/>
            </a:ln>
          </p:spPr>
        </p:sp>
        <p:sp>
          <p:nvSpPr>
            <p:cNvPr id="27" name="TextBox 27"/>
            <p:cNvSpPr txBox="1"/>
            <p:nvPr/>
          </p:nvSpPr>
          <p:spPr>
            <a:xfrm>
              <a:off x="76200" y="95250"/>
              <a:ext cx="660400" cy="641350"/>
            </a:xfrm>
            <a:prstGeom prst="rect">
              <a:avLst/>
            </a:prstGeom>
          </p:spPr>
          <p:txBody>
            <a:bodyPr lIns="50800" tIns="50800" rIns="50800" bIns="50800" rtlCol="0" anchor="ctr"/>
            <a:lstStyle/>
            <a:p>
              <a:pPr algn="ctr">
                <a:lnSpc>
                  <a:spcPts val="1841"/>
                </a:lnSpc>
              </a:pPr>
              <a:endParaRPr/>
            </a:p>
          </p:txBody>
        </p:sp>
      </p:grpSp>
      <p:sp>
        <p:nvSpPr>
          <p:cNvPr id="28" name="Rectangle 1">
            <a:extLst>
              <a:ext uri="{FF2B5EF4-FFF2-40B4-BE49-F238E27FC236}">
                <a16:creationId xmlns:a16="http://schemas.microsoft.com/office/drawing/2014/main" id="{73820590-E2E1-A5D2-40AE-C64B749D920F}"/>
              </a:ext>
            </a:extLst>
          </p:cNvPr>
          <p:cNvSpPr>
            <a:spLocks noChangeArrowheads="1"/>
          </p:cNvSpPr>
          <p:nvPr/>
        </p:nvSpPr>
        <p:spPr bwMode="auto">
          <a:xfrm>
            <a:off x="1860703" y="2382261"/>
            <a:ext cx="14325164"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tx1"/>
                </a:solidFill>
                <a:effectLst/>
                <a:latin typeface="Arial" panose="020B0604020202020204" pitchFamily="34" charset="0"/>
              </a:rPr>
              <a:t>Univariate Analysis</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3200" b="0" i="0" u="none" strike="noStrike" cap="none" normalizeH="0" baseline="0" dirty="0">
                <a:ln>
                  <a:noFill/>
                </a:ln>
                <a:solidFill>
                  <a:schemeClr val="tx1"/>
                </a:solidFill>
                <a:effectLst/>
                <a:latin typeface="Arial" panose="020B0604020202020204" pitchFamily="34" charset="0"/>
              </a:rPr>
              <a:t>Studied individual feature distributions using </a:t>
            </a:r>
            <a:r>
              <a:rPr kumimoji="0" lang="en-US" altLang="en-US" sz="3200" b="1" i="0" u="none" strike="noStrike" cap="none" normalizeH="0" baseline="0" dirty="0">
                <a:ln>
                  <a:noFill/>
                </a:ln>
                <a:solidFill>
                  <a:schemeClr val="tx1"/>
                </a:solidFill>
                <a:effectLst/>
                <a:latin typeface="Arial" panose="020B0604020202020204" pitchFamily="34" charset="0"/>
              </a:rPr>
              <a:t>histograms</a:t>
            </a:r>
            <a:r>
              <a:rPr kumimoji="0" lang="en-US" altLang="en-US" sz="3200" b="0" i="0" u="none" strike="noStrike" cap="none" normalizeH="0" baseline="0" dirty="0">
                <a:ln>
                  <a:noFill/>
                </a:ln>
                <a:solidFill>
                  <a:schemeClr val="tx1"/>
                </a:solidFill>
                <a:effectLst/>
                <a:latin typeface="Arial" panose="020B0604020202020204" pitchFamily="34" charset="0"/>
              </a:rPr>
              <a:t> and </a:t>
            </a:r>
            <a:r>
              <a:rPr kumimoji="0" lang="en-US" altLang="en-US" sz="3200" b="1" i="0" u="none" strike="noStrike" cap="none" normalizeH="0" baseline="0" dirty="0">
                <a:ln>
                  <a:noFill/>
                </a:ln>
                <a:solidFill>
                  <a:schemeClr val="tx1"/>
                </a:solidFill>
                <a:effectLst/>
                <a:latin typeface="Arial" panose="020B0604020202020204" pitchFamily="34" charset="0"/>
              </a:rPr>
              <a:t>boxplots</a:t>
            </a:r>
            <a:r>
              <a:rPr kumimoji="0" lang="en-US" altLang="en-US" sz="3200" b="0" i="0" u="none" strike="noStrike" cap="none" normalizeH="0" baseline="0" dirty="0">
                <a:ln>
                  <a:noFill/>
                </a:ln>
                <a:solidFill>
                  <a:schemeClr val="tx1"/>
                </a:solidFill>
                <a:effectLst/>
                <a:latin typeface="Arial" panose="020B0604020202020204" pitchFamily="34" charset="0"/>
              </a:rPr>
              <a:t> to identify outliers, skewness, and value ranges.</a:t>
            </a:r>
            <a:br>
              <a:rPr kumimoji="0" lang="en-US" altLang="en-US" sz="3200" b="0" i="0" u="none" strike="noStrike" cap="none" normalizeH="0" baseline="0" dirty="0">
                <a:ln>
                  <a:noFill/>
                </a:ln>
                <a:solidFill>
                  <a:schemeClr val="tx1"/>
                </a:solidFill>
                <a:effectLst/>
                <a:latin typeface="Arial" panose="020B0604020202020204" pitchFamily="34" charset="0"/>
              </a:rPr>
            </a:b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29" name="TextBox 9">
            <a:extLst>
              <a:ext uri="{FF2B5EF4-FFF2-40B4-BE49-F238E27FC236}">
                <a16:creationId xmlns:a16="http://schemas.microsoft.com/office/drawing/2014/main" id="{16ED4B3F-E99A-96B8-352D-19FA31AAB38D}"/>
              </a:ext>
            </a:extLst>
          </p:cNvPr>
          <p:cNvSpPr txBox="1"/>
          <p:nvPr/>
        </p:nvSpPr>
        <p:spPr>
          <a:xfrm>
            <a:off x="887908" y="1489091"/>
            <a:ext cx="6381795" cy="923330"/>
          </a:xfrm>
          <a:prstGeom prst="rect">
            <a:avLst/>
          </a:prstGeom>
        </p:spPr>
        <p:txBody>
          <a:bodyPr lIns="0" tIns="0" rIns="0" bIns="0" rtlCol="0" anchor="t">
            <a:spAutoFit/>
          </a:bodyPr>
          <a:lstStyle/>
          <a:p>
            <a:pPr algn="l">
              <a:lnSpc>
                <a:spcPts val="7175"/>
              </a:lnSpc>
            </a:pPr>
            <a:r>
              <a:rPr lang="en-US" sz="7200" b="1" dirty="0">
                <a:solidFill>
                  <a:srgbClr val="000000"/>
                </a:solidFill>
                <a:latin typeface="Montserrat Semi-Bold"/>
                <a:ea typeface="Montserrat Semi-Bold"/>
                <a:cs typeface="Montserrat Semi-Bold"/>
                <a:sym typeface="Montserrat Semi-Bold"/>
              </a:rPr>
              <a:t>EDA</a:t>
            </a:r>
          </a:p>
        </p:txBody>
      </p:sp>
      <p:pic>
        <p:nvPicPr>
          <p:cNvPr id="8" name="Picture 7">
            <a:extLst>
              <a:ext uri="{FF2B5EF4-FFF2-40B4-BE49-F238E27FC236}">
                <a16:creationId xmlns:a16="http://schemas.microsoft.com/office/drawing/2014/main" id="{5B69047F-3922-B01A-EDA7-532834A648ED}"/>
              </a:ext>
            </a:extLst>
          </p:cNvPr>
          <p:cNvPicPr>
            <a:picLocks noChangeAspect="1"/>
          </p:cNvPicPr>
          <p:nvPr/>
        </p:nvPicPr>
        <p:blipFill>
          <a:blip r:embed="rId6">
            <a:extLst>
              <a:ext uri="{28A0092B-C50C-407E-A947-70E740481C1C}">
                <a14:useLocalDpi xmlns:a14="http://schemas.microsoft.com/office/drawing/2010/main" val="0"/>
              </a:ext>
            </a:extLst>
          </a:blip>
          <a:srcRect l="6668" t="21852" r="52915" b="6296"/>
          <a:stretch/>
        </p:blipFill>
        <p:spPr>
          <a:xfrm>
            <a:off x="5029200" y="4076700"/>
            <a:ext cx="6607296" cy="5943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696F5-0D9B-A019-5E46-E3952D19214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71907D6-BA03-A4E5-EB79-F45EFF0F93E3}"/>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sp>
      <p:grpSp>
        <p:nvGrpSpPr>
          <p:cNvPr id="3" name="Group 3">
            <a:extLst>
              <a:ext uri="{FF2B5EF4-FFF2-40B4-BE49-F238E27FC236}">
                <a16:creationId xmlns:a16="http://schemas.microsoft.com/office/drawing/2014/main" id="{FDA085B5-9595-9640-D801-C4FA70E763EA}"/>
              </a:ext>
            </a:extLst>
          </p:cNvPr>
          <p:cNvGrpSpPr/>
          <p:nvPr/>
        </p:nvGrpSpPr>
        <p:grpSpPr>
          <a:xfrm rot="-10800000">
            <a:off x="8490952" y="-708339"/>
            <a:ext cx="13031377" cy="11141745"/>
            <a:chOff x="0" y="0"/>
            <a:chExt cx="3432132" cy="2934451"/>
          </a:xfrm>
        </p:grpSpPr>
        <p:sp>
          <p:nvSpPr>
            <p:cNvPr id="4" name="Freeform 4">
              <a:extLst>
                <a:ext uri="{FF2B5EF4-FFF2-40B4-BE49-F238E27FC236}">
                  <a16:creationId xmlns:a16="http://schemas.microsoft.com/office/drawing/2014/main" id="{1EBDDA7E-8853-0FCF-AF3F-E539DF4F7650}"/>
                </a:ext>
              </a:extLst>
            </p:cNvPr>
            <p:cNvSpPr/>
            <p:nvPr/>
          </p:nvSpPr>
          <p:spPr>
            <a:xfrm>
              <a:off x="0" y="0"/>
              <a:ext cx="3432132" cy="2934451"/>
            </a:xfrm>
            <a:custGeom>
              <a:avLst/>
              <a:gdLst/>
              <a:ahLst/>
              <a:cxnLst/>
              <a:rect l="l" t="t" r="r" b="b"/>
              <a:pathLst>
                <a:path w="3432132" h="2934451">
                  <a:moveTo>
                    <a:pt x="0" y="0"/>
                  </a:moveTo>
                  <a:lnTo>
                    <a:pt x="3432132" y="0"/>
                  </a:lnTo>
                  <a:lnTo>
                    <a:pt x="3432132" y="2934451"/>
                  </a:lnTo>
                  <a:lnTo>
                    <a:pt x="0" y="2934451"/>
                  </a:lnTo>
                  <a:close/>
                </a:path>
              </a:pathLst>
            </a:custGeom>
            <a:gradFill rotWithShape="1">
              <a:gsLst>
                <a:gs pos="0">
                  <a:srgbClr val="FFFFFF">
                    <a:alpha val="100000"/>
                  </a:srgbClr>
                </a:gs>
                <a:gs pos="50000">
                  <a:srgbClr val="FFFFFF">
                    <a:alpha val="100000"/>
                  </a:srgbClr>
                </a:gs>
                <a:gs pos="100000">
                  <a:srgbClr val="FFFFFF">
                    <a:alpha val="0"/>
                  </a:srgbClr>
                </a:gs>
              </a:gsLst>
              <a:lin ang="0"/>
            </a:gradFill>
          </p:spPr>
        </p:sp>
        <p:sp>
          <p:nvSpPr>
            <p:cNvPr id="5" name="TextBox 5">
              <a:extLst>
                <a:ext uri="{FF2B5EF4-FFF2-40B4-BE49-F238E27FC236}">
                  <a16:creationId xmlns:a16="http://schemas.microsoft.com/office/drawing/2014/main" id="{8A88FE9C-2967-42FE-B191-A30CDCC23A5A}"/>
                </a:ext>
              </a:extLst>
            </p:cNvPr>
            <p:cNvSpPr txBox="1"/>
            <p:nvPr/>
          </p:nvSpPr>
          <p:spPr>
            <a:xfrm>
              <a:off x="0" y="-38100"/>
              <a:ext cx="3432132" cy="2972551"/>
            </a:xfrm>
            <a:prstGeom prst="rect">
              <a:avLst/>
            </a:prstGeom>
          </p:spPr>
          <p:txBody>
            <a:bodyPr lIns="50800" tIns="50800" rIns="50800" bIns="50800" rtlCol="0" anchor="ctr"/>
            <a:lstStyle/>
            <a:p>
              <a:pPr algn="ctr">
                <a:lnSpc>
                  <a:spcPts val="2566"/>
                </a:lnSpc>
              </a:pPr>
              <a:endParaRPr/>
            </a:p>
          </p:txBody>
        </p:sp>
      </p:grpSp>
      <p:sp>
        <p:nvSpPr>
          <p:cNvPr id="6" name="Freeform 6">
            <a:extLst>
              <a:ext uri="{FF2B5EF4-FFF2-40B4-BE49-F238E27FC236}">
                <a16:creationId xmlns:a16="http://schemas.microsoft.com/office/drawing/2014/main" id="{CB987810-08D2-A6C1-D2F3-0B1B23B2EF44}"/>
              </a:ext>
            </a:extLst>
          </p:cNvPr>
          <p:cNvSpPr/>
          <p:nvPr/>
        </p:nvSpPr>
        <p:spPr>
          <a:xfrm>
            <a:off x="1711939" y="837362"/>
            <a:ext cx="520660" cy="332276"/>
          </a:xfrm>
          <a:custGeom>
            <a:avLst/>
            <a:gdLst/>
            <a:ahLst/>
            <a:cxnLst/>
            <a:rect l="l" t="t" r="r" b="b"/>
            <a:pathLst>
              <a:path w="520660" h="332276">
                <a:moveTo>
                  <a:pt x="0" y="0"/>
                </a:moveTo>
                <a:lnTo>
                  <a:pt x="520660" y="0"/>
                </a:lnTo>
                <a:lnTo>
                  <a:pt x="520660" y="332276"/>
                </a:lnTo>
                <a:lnTo>
                  <a:pt x="0" y="332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TextBox 13">
            <a:extLst>
              <a:ext uri="{FF2B5EF4-FFF2-40B4-BE49-F238E27FC236}">
                <a16:creationId xmlns:a16="http://schemas.microsoft.com/office/drawing/2014/main" id="{0DCB9D03-F4CE-6471-1987-80BF8E52F0A8}"/>
              </a:ext>
            </a:extLst>
          </p:cNvPr>
          <p:cNvSpPr txBox="1"/>
          <p:nvPr/>
        </p:nvSpPr>
        <p:spPr>
          <a:xfrm>
            <a:off x="10249061" y="4886645"/>
            <a:ext cx="4705395" cy="1851547"/>
          </a:xfrm>
          <a:prstGeom prst="rect">
            <a:avLst/>
          </a:prstGeom>
        </p:spPr>
        <p:txBody>
          <a:bodyPr lIns="0" tIns="0" rIns="0" bIns="0" rtlCol="0" anchor="t">
            <a:spAutoFit/>
          </a:bodyPr>
          <a:lstStyle/>
          <a:p>
            <a:pPr algn="l">
              <a:lnSpc>
                <a:spcPts val="7175"/>
              </a:lnSpc>
            </a:pPr>
            <a:r>
              <a:rPr lang="en-US" sz="6768" b="1" dirty="0">
                <a:solidFill>
                  <a:srgbClr val="FFFFFF"/>
                </a:solidFill>
                <a:latin typeface="Montserrat Semi-Bold"/>
                <a:ea typeface="Montserrat Semi-Bold"/>
                <a:cs typeface="Montserrat Semi-Bold"/>
                <a:sym typeface="Montserrat Semi-Bold"/>
              </a:rPr>
              <a:t>Network Reach</a:t>
            </a:r>
          </a:p>
        </p:txBody>
      </p:sp>
      <p:sp>
        <p:nvSpPr>
          <p:cNvPr id="14" name="TextBox 14">
            <a:extLst>
              <a:ext uri="{FF2B5EF4-FFF2-40B4-BE49-F238E27FC236}">
                <a16:creationId xmlns:a16="http://schemas.microsoft.com/office/drawing/2014/main" id="{0004C50F-03F6-9CBD-FDD3-18E667896A14}"/>
              </a:ext>
            </a:extLst>
          </p:cNvPr>
          <p:cNvSpPr txBox="1"/>
          <p:nvPr/>
        </p:nvSpPr>
        <p:spPr>
          <a:xfrm>
            <a:off x="2385436" y="905284"/>
            <a:ext cx="1924300" cy="230832"/>
          </a:xfrm>
          <a:prstGeom prst="rect">
            <a:avLst/>
          </a:prstGeom>
        </p:spPr>
        <p:txBody>
          <a:bodyPr lIns="0" tIns="0" rIns="0" bIns="0" rtlCol="0" anchor="t">
            <a:spAutoFit/>
          </a:bodyPr>
          <a:lstStyle/>
          <a:p>
            <a:pPr algn="l">
              <a:lnSpc>
                <a:spcPts val="1841"/>
              </a:lnSpc>
            </a:pPr>
            <a:r>
              <a:rPr lang="en-US" sz="1737" b="1" dirty="0">
                <a:solidFill>
                  <a:srgbClr val="000000"/>
                </a:solidFill>
                <a:latin typeface="Montserrat Semi-Bold"/>
                <a:ea typeface="Montserrat Semi-Bold"/>
                <a:cs typeface="Montserrat Semi-Bold"/>
                <a:sym typeface="Montserrat Semi-Bold"/>
              </a:rPr>
              <a:t>Shipment Sure</a:t>
            </a:r>
          </a:p>
        </p:txBody>
      </p:sp>
      <p:grpSp>
        <p:nvGrpSpPr>
          <p:cNvPr id="22" name="Group 22">
            <a:extLst>
              <a:ext uri="{FF2B5EF4-FFF2-40B4-BE49-F238E27FC236}">
                <a16:creationId xmlns:a16="http://schemas.microsoft.com/office/drawing/2014/main" id="{67CFEB31-6C35-CC9A-7DD6-B99169C0ECBD}"/>
              </a:ext>
            </a:extLst>
          </p:cNvPr>
          <p:cNvGrpSpPr/>
          <p:nvPr/>
        </p:nvGrpSpPr>
        <p:grpSpPr>
          <a:xfrm>
            <a:off x="-1551453" y="7999911"/>
            <a:ext cx="3102905" cy="3102905"/>
            <a:chOff x="0" y="0"/>
            <a:chExt cx="812800" cy="812800"/>
          </a:xfrm>
        </p:grpSpPr>
        <p:sp>
          <p:nvSpPr>
            <p:cNvPr id="23" name="Freeform 23">
              <a:extLst>
                <a:ext uri="{FF2B5EF4-FFF2-40B4-BE49-F238E27FC236}">
                  <a16:creationId xmlns:a16="http://schemas.microsoft.com/office/drawing/2014/main" id="{C3FD22BD-6D74-0FB3-85DD-0137B7A6DAE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2C05F2"/>
              </a:solidFill>
              <a:prstDash val="solid"/>
              <a:miter/>
            </a:ln>
          </p:spPr>
        </p:sp>
        <p:sp>
          <p:nvSpPr>
            <p:cNvPr id="24" name="TextBox 24">
              <a:extLst>
                <a:ext uri="{FF2B5EF4-FFF2-40B4-BE49-F238E27FC236}">
                  <a16:creationId xmlns:a16="http://schemas.microsoft.com/office/drawing/2014/main" id="{A921937C-0E9C-4C31-0590-0418D6578483}"/>
                </a:ext>
              </a:extLst>
            </p:cNvPr>
            <p:cNvSpPr txBox="1"/>
            <p:nvPr/>
          </p:nvSpPr>
          <p:spPr>
            <a:xfrm>
              <a:off x="76200" y="95250"/>
              <a:ext cx="660400" cy="641350"/>
            </a:xfrm>
            <a:prstGeom prst="rect">
              <a:avLst/>
            </a:prstGeom>
          </p:spPr>
          <p:txBody>
            <a:bodyPr lIns="50800" tIns="50800" rIns="50800" bIns="50800" rtlCol="0" anchor="ctr"/>
            <a:lstStyle/>
            <a:p>
              <a:pPr algn="ctr">
                <a:lnSpc>
                  <a:spcPts val="1841"/>
                </a:lnSpc>
              </a:pPr>
              <a:endParaRPr/>
            </a:p>
          </p:txBody>
        </p:sp>
      </p:grpSp>
      <p:grpSp>
        <p:nvGrpSpPr>
          <p:cNvPr id="25" name="Group 25">
            <a:extLst>
              <a:ext uri="{FF2B5EF4-FFF2-40B4-BE49-F238E27FC236}">
                <a16:creationId xmlns:a16="http://schemas.microsoft.com/office/drawing/2014/main" id="{DF9DF61D-A243-2D53-1668-7E5E5286A023}"/>
              </a:ext>
            </a:extLst>
          </p:cNvPr>
          <p:cNvGrpSpPr/>
          <p:nvPr/>
        </p:nvGrpSpPr>
        <p:grpSpPr>
          <a:xfrm>
            <a:off x="16476765" y="-381815"/>
            <a:ext cx="3102905" cy="3102905"/>
            <a:chOff x="0" y="0"/>
            <a:chExt cx="812800" cy="812800"/>
          </a:xfrm>
        </p:grpSpPr>
        <p:sp>
          <p:nvSpPr>
            <p:cNvPr id="26" name="Freeform 26">
              <a:extLst>
                <a:ext uri="{FF2B5EF4-FFF2-40B4-BE49-F238E27FC236}">
                  <a16:creationId xmlns:a16="http://schemas.microsoft.com/office/drawing/2014/main" id="{52A5AB6A-9C69-FE61-9707-A26D4EE48F5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2C05F2"/>
              </a:solidFill>
              <a:prstDash val="solid"/>
              <a:miter/>
            </a:ln>
          </p:spPr>
        </p:sp>
        <p:sp>
          <p:nvSpPr>
            <p:cNvPr id="27" name="TextBox 27">
              <a:extLst>
                <a:ext uri="{FF2B5EF4-FFF2-40B4-BE49-F238E27FC236}">
                  <a16:creationId xmlns:a16="http://schemas.microsoft.com/office/drawing/2014/main" id="{C80F3597-11CD-4846-AD26-38290C309FE6}"/>
                </a:ext>
              </a:extLst>
            </p:cNvPr>
            <p:cNvSpPr txBox="1"/>
            <p:nvPr/>
          </p:nvSpPr>
          <p:spPr>
            <a:xfrm>
              <a:off x="76200" y="95250"/>
              <a:ext cx="660400" cy="641350"/>
            </a:xfrm>
            <a:prstGeom prst="rect">
              <a:avLst/>
            </a:prstGeom>
          </p:spPr>
          <p:txBody>
            <a:bodyPr lIns="50800" tIns="50800" rIns="50800" bIns="50800" rtlCol="0" anchor="ctr"/>
            <a:lstStyle/>
            <a:p>
              <a:pPr algn="ctr">
                <a:lnSpc>
                  <a:spcPts val="1841"/>
                </a:lnSpc>
              </a:pPr>
              <a:endParaRPr/>
            </a:p>
          </p:txBody>
        </p:sp>
      </p:grpSp>
      <p:sp>
        <p:nvSpPr>
          <p:cNvPr id="28" name="Rectangle 1">
            <a:extLst>
              <a:ext uri="{FF2B5EF4-FFF2-40B4-BE49-F238E27FC236}">
                <a16:creationId xmlns:a16="http://schemas.microsoft.com/office/drawing/2014/main" id="{64C2174E-2683-9C1A-27CB-CEED7F4E8949}"/>
              </a:ext>
            </a:extLst>
          </p:cNvPr>
          <p:cNvSpPr>
            <a:spLocks noChangeArrowheads="1"/>
          </p:cNvSpPr>
          <p:nvPr/>
        </p:nvSpPr>
        <p:spPr bwMode="auto">
          <a:xfrm>
            <a:off x="1950146" y="2380319"/>
            <a:ext cx="14325164"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tx1"/>
                </a:solidFill>
                <a:effectLst/>
                <a:latin typeface="Arial" panose="020B0604020202020204" pitchFamily="34" charset="0"/>
              </a:rPr>
              <a:t>Bivariate Analysis</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3200" b="0" i="0" u="none" strike="noStrike" cap="none" normalizeH="0" baseline="0" dirty="0">
                <a:ln>
                  <a:noFill/>
                </a:ln>
                <a:solidFill>
                  <a:schemeClr val="tx1"/>
                </a:solidFill>
                <a:effectLst/>
                <a:latin typeface="Arial" panose="020B0604020202020204" pitchFamily="34" charset="0"/>
              </a:rPr>
              <a:t>Explored relationships between independent variables and the target variable (</a:t>
            </a:r>
            <a:r>
              <a:rPr kumimoji="0" lang="en-US" altLang="en-US" sz="3200" b="0" i="1" u="none" strike="noStrike" cap="none" normalizeH="0" baseline="0" dirty="0" err="1">
                <a:ln>
                  <a:noFill/>
                </a:ln>
                <a:solidFill>
                  <a:schemeClr val="tx1"/>
                </a:solidFill>
                <a:effectLst/>
                <a:latin typeface="Arial" panose="020B0604020202020204" pitchFamily="34" charset="0"/>
              </a:rPr>
              <a:t>Reached.on.Time_Y.N</a:t>
            </a:r>
            <a:r>
              <a:rPr kumimoji="0" lang="en-US" altLang="en-US" sz="3200" b="0" i="0" u="none" strike="noStrike" cap="none" normalizeH="0" baseline="0" dirty="0">
                <a:ln>
                  <a:noFill/>
                </a:ln>
                <a:solidFill>
                  <a:schemeClr val="tx1"/>
                </a:solidFill>
                <a:effectLst/>
                <a:latin typeface="Arial" panose="020B0604020202020204" pitchFamily="34" charset="0"/>
              </a:rPr>
              <a:t>) using </a:t>
            </a:r>
            <a:r>
              <a:rPr kumimoji="0" lang="en-US" altLang="en-US" sz="3200" b="1" i="0" u="none" strike="noStrike" cap="none" normalizeH="0" baseline="0" dirty="0">
                <a:ln>
                  <a:noFill/>
                </a:ln>
                <a:solidFill>
                  <a:schemeClr val="tx1"/>
                </a:solidFill>
                <a:effectLst/>
                <a:latin typeface="Arial" panose="020B0604020202020204" pitchFamily="34" charset="0"/>
              </a:rPr>
              <a:t>bar plots</a:t>
            </a:r>
            <a:r>
              <a:rPr kumimoji="0" lang="en-US" altLang="en-US" sz="3200" b="0" i="0" u="none" strike="noStrike" cap="none" normalizeH="0" baseline="0" dirty="0">
                <a:ln>
                  <a:noFill/>
                </a:ln>
                <a:solidFill>
                  <a:schemeClr val="tx1"/>
                </a:solidFill>
                <a:effectLst/>
                <a:latin typeface="Arial" panose="020B0604020202020204" pitchFamily="34" charset="0"/>
              </a:rPr>
              <a:t> and </a:t>
            </a:r>
            <a:r>
              <a:rPr kumimoji="0" lang="en-US" altLang="en-US" sz="3200" b="1" i="0" u="none" strike="noStrike" cap="none" normalizeH="0" baseline="0" dirty="0">
                <a:ln>
                  <a:noFill/>
                </a:ln>
                <a:solidFill>
                  <a:schemeClr val="tx1"/>
                </a:solidFill>
                <a:effectLst/>
                <a:latin typeface="Arial" panose="020B0604020202020204" pitchFamily="34" charset="0"/>
              </a:rPr>
              <a:t>scatter plots</a:t>
            </a:r>
            <a:r>
              <a:rPr kumimoji="0" lang="en-US" altLang="en-US" sz="3200" b="0" i="0" u="none" strike="noStrike" cap="none" normalizeH="0" baseline="0" dirty="0">
                <a:ln>
                  <a:noFill/>
                </a:ln>
                <a:solidFill>
                  <a:schemeClr val="tx1"/>
                </a:solidFill>
                <a:effectLst/>
                <a:latin typeface="Arial" panose="020B0604020202020204" pitchFamily="34" charset="0"/>
              </a:rPr>
              <a:t>.</a:t>
            </a:r>
            <a:br>
              <a:rPr kumimoji="0" lang="en-US" altLang="en-US" sz="3200" b="0" i="0" u="none" strike="noStrike" cap="none" normalizeH="0" baseline="0" dirty="0">
                <a:ln>
                  <a:noFill/>
                </a:ln>
                <a:solidFill>
                  <a:schemeClr val="tx1"/>
                </a:solidFill>
                <a:effectLst/>
                <a:latin typeface="Arial" panose="020B0604020202020204" pitchFamily="34" charset="0"/>
              </a:rPr>
            </a:b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29" name="TextBox 9">
            <a:extLst>
              <a:ext uri="{FF2B5EF4-FFF2-40B4-BE49-F238E27FC236}">
                <a16:creationId xmlns:a16="http://schemas.microsoft.com/office/drawing/2014/main" id="{49D5BC02-6FFB-E7AD-2781-A2A51A569793}"/>
              </a:ext>
            </a:extLst>
          </p:cNvPr>
          <p:cNvSpPr txBox="1"/>
          <p:nvPr/>
        </p:nvSpPr>
        <p:spPr>
          <a:xfrm>
            <a:off x="887908" y="1489091"/>
            <a:ext cx="6381795" cy="923330"/>
          </a:xfrm>
          <a:prstGeom prst="rect">
            <a:avLst/>
          </a:prstGeom>
        </p:spPr>
        <p:txBody>
          <a:bodyPr lIns="0" tIns="0" rIns="0" bIns="0" rtlCol="0" anchor="t">
            <a:spAutoFit/>
          </a:bodyPr>
          <a:lstStyle/>
          <a:p>
            <a:pPr algn="l">
              <a:lnSpc>
                <a:spcPts val="7175"/>
              </a:lnSpc>
            </a:pPr>
            <a:r>
              <a:rPr lang="en-US" sz="7200" b="1" dirty="0">
                <a:solidFill>
                  <a:srgbClr val="000000"/>
                </a:solidFill>
                <a:latin typeface="Montserrat Semi-Bold"/>
                <a:ea typeface="Montserrat Semi-Bold"/>
                <a:cs typeface="Montserrat Semi-Bold"/>
                <a:sym typeface="Montserrat Semi-Bold"/>
              </a:rPr>
              <a:t>EDA</a:t>
            </a:r>
          </a:p>
        </p:txBody>
      </p:sp>
      <p:pic>
        <p:nvPicPr>
          <p:cNvPr id="8" name="Picture 7">
            <a:extLst>
              <a:ext uri="{FF2B5EF4-FFF2-40B4-BE49-F238E27FC236}">
                <a16:creationId xmlns:a16="http://schemas.microsoft.com/office/drawing/2014/main" id="{15DD2168-7D93-780F-AC24-B2922AEDC6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35387" y="4401455"/>
            <a:ext cx="6281940" cy="5001778"/>
          </a:xfrm>
          <a:prstGeom prst="rect">
            <a:avLst/>
          </a:prstGeom>
        </p:spPr>
      </p:pic>
      <p:pic>
        <p:nvPicPr>
          <p:cNvPr id="10" name="Picture 9">
            <a:extLst>
              <a:ext uri="{FF2B5EF4-FFF2-40B4-BE49-F238E27FC236}">
                <a16:creationId xmlns:a16="http://schemas.microsoft.com/office/drawing/2014/main" id="{B0E20083-4509-E2C9-4079-1483DFE7299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806026" y="4395310"/>
            <a:ext cx="6318517" cy="5001778"/>
          </a:xfrm>
          <a:prstGeom prst="rect">
            <a:avLst/>
          </a:prstGeom>
        </p:spPr>
      </p:pic>
    </p:spTree>
    <p:extLst>
      <p:ext uri="{BB962C8B-B14F-4D97-AF65-F5344CB8AC3E}">
        <p14:creationId xmlns:p14="http://schemas.microsoft.com/office/powerpoint/2010/main" val="29842841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0FD13-D634-0D7B-6895-BB6FECDC6A3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D01A87A-2F7F-C85F-1C23-D94D9B9FDBE3}"/>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sp>
      <p:grpSp>
        <p:nvGrpSpPr>
          <p:cNvPr id="3" name="Group 3">
            <a:extLst>
              <a:ext uri="{FF2B5EF4-FFF2-40B4-BE49-F238E27FC236}">
                <a16:creationId xmlns:a16="http://schemas.microsoft.com/office/drawing/2014/main" id="{12B17E10-0288-99E7-AA29-C6EC4FECBA22}"/>
              </a:ext>
            </a:extLst>
          </p:cNvPr>
          <p:cNvGrpSpPr/>
          <p:nvPr/>
        </p:nvGrpSpPr>
        <p:grpSpPr>
          <a:xfrm rot="-10800000">
            <a:off x="8490952" y="-708339"/>
            <a:ext cx="13031377" cy="11141745"/>
            <a:chOff x="0" y="0"/>
            <a:chExt cx="3432132" cy="2934451"/>
          </a:xfrm>
        </p:grpSpPr>
        <p:sp>
          <p:nvSpPr>
            <p:cNvPr id="4" name="Freeform 4">
              <a:extLst>
                <a:ext uri="{FF2B5EF4-FFF2-40B4-BE49-F238E27FC236}">
                  <a16:creationId xmlns:a16="http://schemas.microsoft.com/office/drawing/2014/main" id="{09006EEF-F204-28A6-160D-EDC33C9CB669}"/>
                </a:ext>
              </a:extLst>
            </p:cNvPr>
            <p:cNvSpPr/>
            <p:nvPr/>
          </p:nvSpPr>
          <p:spPr>
            <a:xfrm>
              <a:off x="0" y="0"/>
              <a:ext cx="3432132" cy="2934451"/>
            </a:xfrm>
            <a:custGeom>
              <a:avLst/>
              <a:gdLst/>
              <a:ahLst/>
              <a:cxnLst/>
              <a:rect l="l" t="t" r="r" b="b"/>
              <a:pathLst>
                <a:path w="3432132" h="2934451">
                  <a:moveTo>
                    <a:pt x="0" y="0"/>
                  </a:moveTo>
                  <a:lnTo>
                    <a:pt x="3432132" y="0"/>
                  </a:lnTo>
                  <a:lnTo>
                    <a:pt x="3432132" y="2934451"/>
                  </a:lnTo>
                  <a:lnTo>
                    <a:pt x="0" y="2934451"/>
                  </a:lnTo>
                  <a:close/>
                </a:path>
              </a:pathLst>
            </a:custGeom>
            <a:gradFill rotWithShape="1">
              <a:gsLst>
                <a:gs pos="0">
                  <a:srgbClr val="FFFFFF">
                    <a:alpha val="100000"/>
                  </a:srgbClr>
                </a:gs>
                <a:gs pos="50000">
                  <a:srgbClr val="FFFFFF">
                    <a:alpha val="100000"/>
                  </a:srgbClr>
                </a:gs>
                <a:gs pos="100000">
                  <a:srgbClr val="FFFFFF">
                    <a:alpha val="0"/>
                  </a:srgbClr>
                </a:gs>
              </a:gsLst>
              <a:lin ang="0"/>
            </a:gradFill>
          </p:spPr>
        </p:sp>
        <p:sp>
          <p:nvSpPr>
            <p:cNvPr id="5" name="TextBox 5">
              <a:extLst>
                <a:ext uri="{FF2B5EF4-FFF2-40B4-BE49-F238E27FC236}">
                  <a16:creationId xmlns:a16="http://schemas.microsoft.com/office/drawing/2014/main" id="{CA5EDAB6-327E-639B-8108-2358893EF686}"/>
                </a:ext>
              </a:extLst>
            </p:cNvPr>
            <p:cNvSpPr txBox="1"/>
            <p:nvPr/>
          </p:nvSpPr>
          <p:spPr>
            <a:xfrm>
              <a:off x="0" y="-38100"/>
              <a:ext cx="3432132" cy="2972551"/>
            </a:xfrm>
            <a:prstGeom prst="rect">
              <a:avLst/>
            </a:prstGeom>
          </p:spPr>
          <p:txBody>
            <a:bodyPr lIns="50800" tIns="50800" rIns="50800" bIns="50800" rtlCol="0" anchor="ctr"/>
            <a:lstStyle/>
            <a:p>
              <a:pPr algn="ctr">
                <a:lnSpc>
                  <a:spcPts val="2566"/>
                </a:lnSpc>
              </a:pPr>
              <a:endParaRPr/>
            </a:p>
          </p:txBody>
        </p:sp>
      </p:grpSp>
      <p:sp>
        <p:nvSpPr>
          <p:cNvPr id="6" name="Freeform 6">
            <a:extLst>
              <a:ext uri="{FF2B5EF4-FFF2-40B4-BE49-F238E27FC236}">
                <a16:creationId xmlns:a16="http://schemas.microsoft.com/office/drawing/2014/main" id="{314CF13B-B80E-ADCD-DD86-AE11D5110AB5}"/>
              </a:ext>
            </a:extLst>
          </p:cNvPr>
          <p:cNvSpPr/>
          <p:nvPr/>
        </p:nvSpPr>
        <p:spPr>
          <a:xfrm>
            <a:off x="1711939" y="837362"/>
            <a:ext cx="520660" cy="332276"/>
          </a:xfrm>
          <a:custGeom>
            <a:avLst/>
            <a:gdLst/>
            <a:ahLst/>
            <a:cxnLst/>
            <a:rect l="l" t="t" r="r" b="b"/>
            <a:pathLst>
              <a:path w="520660" h="332276">
                <a:moveTo>
                  <a:pt x="0" y="0"/>
                </a:moveTo>
                <a:lnTo>
                  <a:pt x="520660" y="0"/>
                </a:lnTo>
                <a:lnTo>
                  <a:pt x="520660" y="332276"/>
                </a:lnTo>
                <a:lnTo>
                  <a:pt x="0" y="332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TextBox 13">
            <a:extLst>
              <a:ext uri="{FF2B5EF4-FFF2-40B4-BE49-F238E27FC236}">
                <a16:creationId xmlns:a16="http://schemas.microsoft.com/office/drawing/2014/main" id="{BDB8C736-41CE-1797-D9DC-D51A1A02F138}"/>
              </a:ext>
            </a:extLst>
          </p:cNvPr>
          <p:cNvSpPr txBox="1"/>
          <p:nvPr/>
        </p:nvSpPr>
        <p:spPr>
          <a:xfrm>
            <a:off x="10249061" y="4886645"/>
            <a:ext cx="4705395" cy="1851547"/>
          </a:xfrm>
          <a:prstGeom prst="rect">
            <a:avLst/>
          </a:prstGeom>
        </p:spPr>
        <p:txBody>
          <a:bodyPr lIns="0" tIns="0" rIns="0" bIns="0" rtlCol="0" anchor="t">
            <a:spAutoFit/>
          </a:bodyPr>
          <a:lstStyle/>
          <a:p>
            <a:pPr algn="l">
              <a:lnSpc>
                <a:spcPts val="7175"/>
              </a:lnSpc>
            </a:pPr>
            <a:r>
              <a:rPr lang="en-US" sz="6768" b="1" dirty="0">
                <a:solidFill>
                  <a:srgbClr val="FFFFFF"/>
                </a:solidFill>
                <a:latin typeface="Montserrat Semi-Bold"/>
                <a:ea typeface="Montserrat Semi-Bold"/>
                <a:cs typeface="Montserrat Semi-Bold"/>
                <a:sym typeface="Montserrat Semi-Bold"/>
              </a:rPr>
              <a:t>Network Reach</a:t>
            </a:r>
          </a:p>
        </p:txBody>
      </p:sp>
      <p:sp>
        <p:nvSpPr>
          <p:cNvPr id="14" name="TextBox 14">
            <a:extLst>
              <a:ext uri="{FF2B5EF4-FFF2-40B4-BE49-F238E27FC236}">
                <a16:creationId xmlns:a16="http://schemas.microsoft.com/office/drawing/2014/main" id="{F9D856EC-8596-535B-3A76-BD9EE4477163}"/>
              </a:ext>
            </a:extLst>
          </p:cNvPr>
          <p:cNvSpPr txBox="1"/>
          <p:nvPr/>
        </p:nvSpPr>
        <p:spPr>
          <a:xfrm>
            <a:off x="2385436" y="905284"/>
            <a:ext cx="1924300" cy="230832"/>
          </a:xfrm>
          <a:prstGeom prst="rect">
            <a:avLst/>
          </a:prstGeom>
        </p:spPr>
        <p:txBody>
          <a:bodyPr lIns="0" tIns="0" rIns="0" bIns="0" rtlCol="0" anchor="t">
            <a:spAutoFit/>
          </a:bodyPr>
          <a:lstStyle/>
          <a:p>
            <a:pPr algn="l">
              <a:lnSpc>
                <a:spcPts val="1841"/>
              </a:lnSpc>
            </a:pPr>
            <a:r>
              <a:rPr lang="en-US" sz="1737" b="1" dirty="0">
                <a:solidFill>
                  <a:srgbClr val="000000"/>
                </a:solidFill>
                <a:latin typeface="Montserrat Semi-Bold"/>
                <a:ea typeface="Montserrat Semi-Bold"/>
                <a:cs typeface="Montserrat Semi-Bold"/>
                <a:sym typeface="Montserrat Semi-Bold"/>
              </a:rPr>
              <a:t>Shipment Sure</a:t>
            </a:r>
          </a:p>
        </p:txBody>
      </p:sp>
      <p:grpSp>
        <p:nvGrpSpPr>
          <p:cNvPr id="22" name="Group 22">
            <a:extLst>
              <a:ext uri="{FF2B5EF4-FFF2-40B4-BE49-F238E27FC236}">
                <a16:creationId xmlns:a16="http://schemas.microsoft.com/office/drawing/2014/main" id="{542B65D3-01B8-175A-AEFB-05C4365F64C3}"/>
              </a:ext>
            </a:extLst>
          </p:cNvPr>
          <p:cNvGrpSpPr/>
          <p:nvPr/>
        </p:nvGrpSpPr>
        <p:grpSpPr>
          <a:xfrm>
            <a:off x="-1551453" y="7999911"/>
            <a:ext cx="3102905" cy="3102905"/>
            <a:chOff x="0" y="0"/>
            <a:chExt cx="812800" cy="812800"/>
          </a:xfrm>
        </p:grpSpPr>
        <p:sp>
          <p:nvSpPr>
            <p:cNvPr id="23" name="Freeform 23">
              <a:extLst>
                <a:ext uri="{FF2B5EF4-FFF2-40B4-BE49-F238E27FC236}">
                  <a16:creationId xmlns:a16="http://schemas.microsoft.com/office/drawing/2014/main" id="{2F7F0A71-4E7B-5A34-8E7C-DA14B034127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2C05F2"/>
              </a:solidFill>
              <a:prstDash val="solid"/>
              <a:miter/>
            </a:ln>
          </p:spPr>
        </p:sp>
        <p:sp>
          <p:nvSpPr>
            <p:cNvPr id="24" name="TextBox 24">
              <a:extLst>
                <a:ext uri="{FF2B5EF4-FFF2-40B4-BE49-F238E27FC236}">
                  <a16:creationId xmlns:a16="http://schemas.microsoft.com/office/drawing/2014/main" id="{4029E1AE-E279-C6A3-07EC-59C3FACB6AB1}"/>
                </a:ext>
              </a:extLst>
            </p:cNvPr>
            <p:cNvSpPr txBox="1"/>
            <p:nvPr/>
          </p:nvSpPr>
          <p:spPr>
            <a:xfrm>
              <a:off x="76200" y="95250"/>
              <a:ext cx="660400" cy="641350"/>
            </a:xfrm>
            <a:prstGeom prst="rect">
              <a:avLst/>
            </a:prstGeom>
          </p:spPr>
          <p:txBody>
            <a:bodyPr lIns="50800" tIns="50800" rIns="50800" bIns="50800" rtlCol="0" anchor="ctr"/>
            <a:lstStyle/>
            <a:p>
              <a:pPr algn="ctr">
                <a:lnSpc>
                  <a:spcPts val="1841"/>
                </a:lnSpc>
              </a:pPr>
              <a:endParaRPr/>
            </a:p>
          </p:txBody>
        </p:sp>
      </p:grpSp>
      <p:grpSp>
        <p:nvGrpSpPr>
          <p:cNvPr id="25" name="Group 25">
            <a:extLst>
              <a:ext uri="{FF2B5EF4-FFF2-40B4-BE49-F238E27FC236}">
                <a16:creationId xmlns:a16="http://schemas.microsoft.com/office/drawing/2014/main" id="{535F1C31-1F03-8F7E-7E84-6E0F43FCA4CF}"/>
              </a:ext>
            </a:extLst>
          </p:cNvPr>
          <p:cNvGrpSpPr/>
          <p:nvPr/>
        </p:nvGrpSpPr>
        <p:grpSpPr>
          <a:xfrm>
            <a:off x="16476765" y="-381815"/>
            <a:ext cx="3102905" cy="3102905"/>
            <a:chOff x="0" y="0"/>
            <a:chExt cx="812800" cy="812800"/>
          </a:xfrm>
        </p:grpSpPr>
        <p:sp>
          <p:nvSpPr>
            <p:cNvPr id="26" name="Freeform 26">
              <a:extLst>
                <a:ext uri="{FF2B5EF4-FFF2-40B4-BE49-F238E27FC236}">
                  <a16:creationId xmlns:a16="http://schemas.microsoft.com/office/drawing/2014/main" id="{8C7F3C21-F0AC-EDFC-B69F-A282F8AD8FB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2C05F2"/>
              </a:solidFill>
              <a:prstDash val="solid"/>
              <a:miter/>
            </a:ln>
          </p:spPr>
        </p:sp>
        <p:sp>
          <p:nvSpPr>
            <p:cNvPr id="27" name="TextBox 27">
              <a:extLst>
                <a:ext uri="{FF2B5EF4-FFF2-40B4-BE49-F238E27FC236}">
                  <a16:creationId xmlns:a16="http://schemas.microsoft.com/office/drawing/2014/main" id="{6BBE6929-38A2-2A6C-C57E-7A6C4533C8B7}"/>
                </a:ext>
              </a:extLst>
            </p:cNvPr>
            <p:cNvSpPr txBox="1"/>
            <p:nvPr/>
          </p:nvSpPr>
          <p:spPr>
            <a:xfrm>
              <a:off x="76200" y="95250"/>
              <a:ext cx="660400" cy="641350"/>
            </a:xfrm>
            <a:prstGeom prst="rect">
              <a:avLst/>
            </a:prstGeom>
          </p:spPr>
          <p:txBody>
            <a:bodyPr lIns="50800" tIns="50800" rIns="50800" bIns="50800" rtlCol="0" anchor="ctr"/>
            <a:lstStyle/>
            <a:p>
              <a:pPr algn="ctr">
                <a:lnSpc>
                  <a:spcPts val="1841"/>
                </a:lnSpc>
              </a:pPr>
              <a:endParaRPr/>
            </a:p>
          </p:txBody>
        </p:sp>
      </p:grpSp>
      <p:sp>
        <p:nvSpPr>
          <p:cNvPr id="28" name="Rectangle 1">
            <a:extLst>
              <a:ext uri="{FF2B5EF4-FFF2-40B4-BE49-F238E27FC236}">
                <a16:creationId xmlns:a16="http://schemas.microsoft.com/office/drawing/2014/main" id="{F56402AA-A422-12DD-C388-35BEECB73AB6}"/>
              </a:ext>
            </a:extLst>
          </p:cNvPr>
          <p:cNvSpPr>
            <a:spLocks noChangeArrowheads="1"/>
          </p:cNvSpPr>
          <p:nvPr/>
        </p:nvSpPr>
        <p:spPr bwMode="auto">
          <a:xfrm>
            <a:off x="2232599" y="2214901"/>
            <a:ext cx="14325164" cy="8463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tx1"/>
                </a:solidFill>
                <a:effectLst/>
                <a:latin typeface="Arial" panose="020B0604020202020204" pitchFamily="34" charset="0"/>
              </a:rPr>
              <a:t>Correlation Analysis</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3200" b="0" i="0" u="none" strike="noStrike" cap="none" normalizeH="0" baseline="0" dirty="0">
                <a:ln>
                  <a:noFill/>
                </a:ln>
                <a:solidFill>
                  <a:schemeClr val="tx1"/>
                </a:solidFill>
                <a:effectLst/>
                <a:latin typeface="Arial" panose="020B0604020202020204" pitchFamily="34" charset="0"/>
              </a:rPr>
              <a:t>Generated a </a:t>
            </a:r>
            <a:r>
              <a:rPr kumimoji="0" lang="en-US" altLang="en-US" sz="3200" b="1" i="0" u="none" strike="noStrike" cap="none" normalizeH="0" baseline="0" dirty="0">
                <a:ln>
                  <a:noFill/>
                </a:ln>
                <a:solidFill>
                  <a:schemeClr val="tx1"/>
                </a:solidFill>
                <a:effectLst/>
                <a:latin typeface="Arial" panose="020B0604020202020204" pitchFamily="34" charset="0"/>
              </a:rPr>
              <a:t>heatmap</a:t>
            </a:r>
            <a:r>
              <a:rPr kumimoji="0" lang="en-US" altLang="en-US" sz="3200" b="0" i="0" u="none" strike="noStrike" cap="none" normalizeH="0" baseline="0" dirty="0">
                <a:ln>
                  <a:noFill/>
                </a:ln>
                <a:solidFill>
                  <a:schemeClr val="tx1"/>
                </a:solidFill>
                <a:effectLst/>
                <a:latin typeface="Arial" panose="020B0604020202020204" pitchFamily="34" charset="0"/>
              </a:rPr>
              <a:t> to visualize correlations among numerical features and identify multicollinearity.</a:t>
            </a:r>
            <a:br>
              <a:rPr kumimoji="0" lang="en-US" altLang="en-US" sz="3200" b="0" i="0" u="none" strike="noStrike" cap="none" normalizeH="0" baseline="0" dirty="0">
                <a:ln>
                  <a:noFill/>
                </a:ln>
                <a:solidFill>
                  <a:schemeClr val="tx1"/>
                </a:solidFill>
                <a:effectLst/>
                <a:latin typeface="Arial" panose="020B0604020202020204" pitchFamily="34" charset="0"/>
              </a:rPr>
            </a:b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lang="en-US" altLang="en-US" sz="32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lang="en-US" altLang="en-US" sz="32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lang="en-US" altLang="en-US" sz="32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lang="en-US" altLang="en-US" sz="32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tx1"/>
                </a:solidFill>
                <a:effectLst/>
                <a:latin typeface="Arial" panose="020B0604020202020204" pitchFamily="34" charset="0"/>
              </a:rPr>
              <a:t>Pattern &amp; Trend Identification</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3200" b="0" i="0" u="none" strike="noStrike" cap="none" normalizeH="0" baseline="0" dirty="0">
                <a:ln>
                  <a:noFill/>
                </a:ln>
                <a:solidFill>
                  <a:schemeClr val="tx1"/>
                </a:solidFill>
                <a:effectLst/>
                <a:latin typeface="Arial" panose="020B0604020202020204" pitchFamily="34" charset="0"/>
              </a:rPr>
              <a:t>Observed that shipment factors like </a:t>
            </a:r>
            <a:r>
              <a:rPr kumimoji="0" lang="en-US" altLang="en-US" sz="3200" b="1" i="0" u="none" strike="noStrike" cap="none" normalizeH="0" baseline="0" dirty="0">
                <a:ln>
                  <a:noFill/>
                </a:ln>
                <a:solidFill>
                  <a:schemeClr val="tx1"/>
                </a:solidFill>
                <a:effectLst/>
                <a:latin typeface="Arial" panose="020B0604020202020204" pitchFamily="34" charset="0"/>
              </a:rPr>
              <a:t>Weight</a:t>
            </a:r>
            <a:r>
              <a:rPr kumimoji="0" lang="en-US" altLang="en-US" sz="3200" b="0" i="0" u="none" strike="noStrike" cap="none" normalizeH="0" baseline="0" dirty="0">
                <a:ln>
                  <a:noFill/>
                </a:ln>
                <a:solidFill>
                  <a:schemeClr val="tx1"/>
                </a:solidFill>
                <a:effectLst/>
                <a:latin typeface="Arial" panose="020B0604020202020204" pitchFamily="34" charset="0"/>
              </a:rPr>
              <a:t>, </a:t>
            </a:r>
            <a:r>
              <a:rPr kumimoji="0" lang="en-US" altLang="en-US" sz="3200" b="1" i="0" u="none" strike="noStrike" cap="none" normalizeH="0" baseline="0" dirty="0">
                <a:ln>
                  <a:noFill/>
                </a:ln>
                <a:solidFill>
                  <a:schemeClr val="tx1"/>
                </a:solidFill>
                <a:effectLst/>
                <a:latin typeface="Arial" panose="020B0604020202020204" pitchFamily="34" charset="0"/>
              </a:rPr>
              <a:t>Mode of Shipment</a:t>
            </a:r>
            <a:r>
              <a:rPr kumimoji="0" lang="en-US" altLang="en-US" sz="3200" b="0" i="0" u="none" strike="noStrike" cap="none" normalizeH="0" baseline="0" dirty="0">
                <a:ln>
                  <a:noFill/>
                </a:ln>
                <a:solidFill>
                  <a:schemeClr val="tx1"/>
                </a:solidFill>
                <a:effectLst/>
                <a:latin typeface="Arial" panose="020B0604020202020204" pitchFamily="34" charset="0"/>
              </a:rPr>
              <a:t>, and </a:t>
            </a:r>
            <a:r>
              <a:rPr kumimoji="0" lang="en-US" altLang="en-US" sz="3200" b="1" i="0" u="none" strike="noStrike" cap="none" normalizeH="0" baseline="0" dirty="0">
                <a:ln>
                  <a:noFill/>
                </a:ln>
                <a:solidFill>
                  <a:schemeClr val="tx1"/>
                </a:solidFill>
                <a:effectLst/>
                <a:latin typeface="Arial" panose="020B0604020202020204" pitchFamily="34" charset="0"/>
              </a:rPr>
              <a:t>Cost</a:t>
            </a:r>
            <a:r>
              <a:rPr kumimoji="0" lang="en-US" altLang="en-US" sz="3200" b="0" i="0" u="none" strike="noStrike" cap="none" normalizeH="0" baseline="0" dirty="0">
                <a:ln>
                  <a:noFill/>
                </a:ln>
                <a:solidFill>
                  <a:schemeClr val="tx1"/>
                </a:solidFill>
                <a:effectLst/>
                <a:latin typeface="Arial" panose="020B0604020202020204" pitchFamily="34" charset="0"/>
              </a:rPr>
              <a:t> significantly influence delivery status.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29" name="TextBox 9">
            <a:extLst>
              <a:ext uri="{FF2B5EF4-FFF2-40B4-BE49-F238E27FC236}">
                <a16:creationId xmlns:a16="http://schemas.microsoft.com/office/drawing/2014/main" id="{2CBCCFF7-F48C-359D-E5C9-906A993B411B}"/>
              </a:ext>
            </a:extLst>
          </p:cNvPr>
          <p:cNvSpPr txBox="1"/>
          <p:nvPr/>
        </p:nvSpPr>
        <p:spPr>
          <a:xfrm>
            <a:off x="887908" y="1489091"/>
            <a:ext cx="6381795" cy="923330"/>
          </a:xfrm>
          <a:prstGeom prst="rect">
            <a:avLst/>
          </a:prstGeom>
        </p:spPr>
        <p:txBody>
          <a:bodyPr lIns="0" tIns="0" rIns="0" bIns="0" rtlCol="0" anchor="t">
            <a:spAutoFit/>
          </a:bodyPr>
          <a:lstStyle/>
          <a:p>
            <a:pPr algn="l">
              <a:lnSpc>
                <a:spcPts val="7175"/>
              </a:lnSpc>
            </a:pPr>
            <a:r>
              <a:rPr lang="en-US" sz="7200" b="1" dirty="0">
                <a:solidFill>
                  <a:srgbClr val="000000"/>
                </a:solidFill>
                <a:latin typeface="Montserrat Semi-Bold"/>
                <a:ea typeface="Montserrat Semi-Bold"/>
                <a:cs typeface="Montserrat Semi-Bold"/>
                <a:sym typeface="Montserrat Semi-Bold"/>
              </a:rPr>
              <a:t>EDA</a:t>
            </a:r>
          </a:p>
        </p:txBody>
      </p:sp>
      <p:pic>
        <p:nvPicPr>
          <p:cNvPr id="8" name="Picture 7">
            <a:extLst>
              <a:ext uri="{FF2B5EF4-FFF2-40B4-BE49-F238E27FC236}">
                <a16:creationId xmlns:a16="http://schemas.microsoft.com/office/drawing/2014/main" id="{729328DB-DBB7-5869-B078-D0123E754A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3255" y="3901512"/>
            <a:ext cx="5349945" cy="4594788"/>
          </a:xfrm>
          <a:prstGeom prst="rect">
            <a:avLst/>
          </a:prstGeom>
        </p:spPr>
      </p:pic>
    </p:spTree>
    <p:extLst>
      <p:ext uri="{BB962C8B-B14F-4D97-AF65-F5344CB8AC3E}">
        <p14:creationId xmlns:p14="http://schemas.microsoft.com/office/powerpoint/2010/main" val="4294947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928083" y="-427373"/>
            <a:ext cx="13031377" cy="11141745"/>
            <a:chOff x="0" y="0"/>
            <a:chExt cx="3432132" cy="2934451"/>
          </a:xfrm>
        </p:grpSpPr>
        <p:sp>
          <p:nvSpPr>
            <p:cNvPr id="4" name="Freeform 4"/>
            <p:cNvSpPr/>
            <p:nvPr/>
          </p:nvSpPr>
          <p:spPr>
            <a:xfrm>
              <a:off x="0" y="0"/>
              <a:ext cx="3432132" cy="2934451"/>
            </a:xfrm>
            <a:custGeom>
              <a:avLst/>
              <a:gdLst/>
              <a:ahLst/>
              <a:cxnLst/>
              <a:rect l="l" t="t" r="r" b="b"/>
              <a:pathLst>
                <a:path w="3432132" h="2934451">
                  <a:moveTo>
                    <a:pt x="0" y="0"/>
                  </a:moveTo>
                  <a:lnTo>
                    <a:pt x="3432132" y="0"/>
                  </a:lnTo>
                  <a:lnTo>
                    <a:pt x="3432132" y="2934451"/>
                  </a:lnTo>
                  <a:lnTo>
                    <a:pt x="0" y="2934451"/>
                  </a:lnTo>
                  <a:close/>
                </a:path>
              </a:pathLst>
            </a:custGeom>
            <a:gradFill rotWithShape="1">
              <a:gsLst>
                <a:gs pos="0">
                  <a:srgbClr val="FFFFFF">
                    <a:alpha val="100000"/>
                  </a:srgbClr>
                </a:gs>
                <a:gs pos="50000">
                  <a:srgbClr val="FFFFFF">
                    <a:alpha val="100000"/>
                  </a:srgbClr>
                </a:gs>
                <a:gs pos="100000">
                  <a:srgbClr val="FFFFFF">
                    <a:alpha val="0"/>
                  </a:srgbClr>
                </a:gs>
              </a:gsLst>
              <a:lin ang="0"/>
            </a:gradFill>
          </p:spPr>
        </p:sp>
        <p:sp>
          <p:nvSpPr>
            <p:cNvPr id="5" name="TextBox 5"/>
            <p:cNvSpPr txBox="1"/>
            <p:nvPr/>
          </p:nvSpPr>
          <p:spPr>
            <a:xfrm>
              <a:off x="0" y="-38100"/>
              <a:ext cx="3432132" cy="2972551"/>
            </a:xfrm>
            <a:prstGeom prst="rect">
              <a:avLst/>
            </a:prstGeom>
          </p:spPr>
          <p:txBody>
            <a:bodyPr lIns="50800" tIns="50800" rIns="50800" bIns="50800" rtlCol="0" anchor="ctr"/>
            <a:lstStyle/>
            <a:p>
              <a:pPr algn="ctr">
                <a:lnSpc>
                  <a:spcPts val="2566"/>
                </a:lnSpc>
              </a:pPr>
              <a:endParaRPr/>
            </a:p>
          </p:txBody>
        </p:sp>
      </p:grpSp>
      <p:sp>
        <p:nvSpPr>
          <p:cNvPr id="6" name="Freeform 6"/>
          <p:cNvSpPr/>
          <p:nvPr/>
        </p:nvSpPr>
        <p:spPr>
          <a:xfrm>
            <a:off x="1711939" y="837362"/>
            <a:ext cx="520660" cy="332276"/>
          </a:xfrm>
          <a:custGeom>
            <a:avLst/>
            <a:gdLst/>
            <a:ahLst/>
            <a:cxnLst/>
            <a:rect l="l" t="t" r="r" b="b"/>
            <a:pathLst>
              <a:path w="520660" h="332276">
                <a:moveTo>
                  <a:pt x="0" y="0"/>
                </a:moveTo>
                <a:lnTo>
                  <a:pt x="520660" y="0"/>
                </a:lnTo>
                <a:lnTo>
                  <a:pt x="520660" y="332276"/>
                </a:lnTo>
                <a:lnTo>
                  <a:pt x="0" y="332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2385436" y="905284"/>
            <a:ext cx="1924300" cy="230832"/>
          </a:xfrm>
          <a:prstGeom prst="rect">
            <a:avLst/>
          </a:prstGeom>
        </p:spPr>
        <p:txBody>
          <a:bodyPr lIns="0" tIns="0" rIns="0" bIns="0" rtlCol="0" anchor="t">
            <a:spAutoFit/>
          </a:bodyPr>
          <a:lstStyle/>
          <a:p>
            <a:pPr algn="l">
              <a:lnSpc>
                <a:spcPts val="1841"/>
              </a:lnSpc>
            </a:pPr>
            <a:r>
              <a:rPr lang="en-US" sz="1737" b="1" dirty="0">
                <a:solidFill>
                  <a:srgbClr val="000000"/>
                </a:solidFill>
                <a:latin typeface="Montserrat Semi-Bold"/>
                <a:ea typeface="Montserrat Semi-Bold"/>
                <a:cs typeface="Montserrat Semi-Bold"/>
                <a:sym typeface="Montserrat Semi-Bold"/>
              </a:rPr>
              <a:t>Shipment Sure</a:t>
            </a:r>
          </a:p>
        </p:txBody>
      </p:sp>
      <p:sp>
        <p:nvSpPr>
          <p:cNvPr id="13" name="Freeform 13"/>
          <p:cNvSpPr/>
          <p:nvPr/>
        </p:nvSpPr>
        <p:spPr>
          <a:xfrm>
            <a:off x="15333339" y="8481535"/>
            <a:ext cx="846683" cy="484918"/>
          </a:xfrm>
          <a:custGeom>
            <a:avLst/>
            <a:gdLst/>
            <a:ahLst/>
            <a:cxnLst/>
            <a:rect l="l" t="t" r="r" b="b"/>
            <a:pathLst>
              <a:path w="846683" h="484918">
                <a:moveTo>
                  <a:pt x="0" y="0"/>
                </a:moveTo>
                <a:lnTo>
                  <a:pt x="846683" y="0"/>
                </a:lnTo>
                <a:lnTo>
                  <a:pt x="846683" y="484919"/>
                </a:lnTo>
                <a:lnTo>
                  <a:pt x="0" y="4849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5" name="Group 15"/>
          <p:cNvGrpSpPr/>
          <p:nvPr/>
        </p:nvGrpSpPr>
        <p:grpSpPr>
          <a:xfrm>
            <a:off x="-901502" y="3624123"/>
            <a:ext cx="21604407" cy="6243777"/>
            <a:chOff x="0" y="0"/>
            <a:chExt cx="5690050" cy="1067622"/>
          </a:xfrm>
        </p:grpSpPr>
        <p:sp>
          <p:nvSpPr>
            <p:cNvPr id="16" name="Freeform 16"/>
            <p:cNvSpPr/>
            <p:nvPr/>
          </p:nvSpPr>
          <p:spPr>
            <a:xfrm>
              <a:off x="0" y="0"/>
              <a:ext cx="5690050" cy="1067622"/>
            </a:xfrm>
            <a:custGeom>
              <a:avLst/>
              <a:gdLst/>
              <a:ahLst/>
              <a:cxnLst/>
              <a:rect l="l" t="t" r="r" b="b"/>
              <a:pathLst>
                <a:path w="5690050" h="1067622">
                  <a:moveTo>
                    <a:pt x="0" y="0"/>
                  </a:moveTo>
                  <a:lnTo>
                    <a:pt x="5690050" y="0"/>
                  </a:lnTo>
                  <a:lnTo>
                    <a:pt x="5690050" y="1067622"/>
                  </a:lnTo>
                  <a:lnTo>
                    <a:pt x="0" y="1067622"/>
                  </a:lnTo>
                  <a:close/>
                </a:path>
              </a:pathLst>
            </a:custGeom>
            <a:solidFill>
              <a:srgbClr val="2C05F2"/>
            </a:solidFill>
          </p:spPr>
        </p:sp>
        <p:sp>
          <p:nvSpPr>
            <p:cNvPr id="17" name="TextBox 17"/>
            <p:cNvSpPr txBox="1"/>
            <p:nvPr/>
          </p:nvSpPr>
          <p:spPr>
            <a:xfrm>
              <a:off x="0" y="19050"/>
              <a:ext cx="5690050" cy="1048572"/>
            </a:xfrm>
            <a:prstGeom prst="rect">
              <a:avLst/>
            </a:prstGeom>
          </p:spPr>
          <p:txBody>
            <a:bodyPr lIns="50800" tIns="50800" rIns="50800" bIns="50800" rtlCol="0" anchor="ctr"/>
            <a:lstStyle/>
            <a:p>
              <a:pPr algn="ctr">
                <a:lnSpc>
                  <a:spcPts val="1841"/>
                </a:lnSpc>
              </a:pPr>
              <a:endParaRPr/>
            </a:p>
          </p:txBody>
        </p:sp>
      </p:grpSp>
      <p:sp>
        <p:nvSpPr>
          <p:cNvPr id="18" name="TextBox 18"/>
          <p:cNvSpPr txBox="1"/>
          <p:nvPr/>
        </p:nvSpPr>
        <p:spPr>
          <a:xfrm>
            <a:off x="341671" y="1610044"/>
            <a:ext cx="7296195" cy="1846659"/>
          </a:xfrm>
          <a:prstGeom prst="rect">
            <a:avLst/>
          </a:prstGeom>
        </p:spPr>
        <p:txBody>
          <a:bodyPr lIns="0" tIns="0" rIns="0" bIns="0" rtlCol="0" anchor="t">
            <a:spAutoFit/>
          </a:bodyPr>
          <a:lstStyle/>
          <a:p>
            <a:pPr algn="l">
              <a:lnSpc>
                <a:spcPts val="7175"/>
              </a:lnSpc>
            </a:pPr>
            <a:r>
              <a:rPr lang="en-US" sz="6768" b="1" dirty="0">
                <a:solidFill>
                  <a:srgbClr val="000000"/>
                </a:solidFill>
                <a:latin typeface="Montserrat Semi-Bold"/>
                <a:ea typeface="Montserrat Semi-Bold"/>
                <a:cs typeface="Montserrat Semi-Bold"/>
                <a:sym typeface="Montserrat Semi-Bold"/>
              </a:rPr>
              <a:t>Data Preprocessing</a:t>
            </a:r>
          </a:p>
        </p:txBody>
      </p:sp>
      <p:sp>
        <p:nvSpPr>
          <p:cNvPr id="23" name="Rectangle 1">
            <a:extLst>
              <a:ext uri="{FF2B5EF4-FFF2-40B4-BE49-F238E27FC236}">
                <a16:creationId xmlns:a16="http://schemas.microsoft.com/office/drawing/2014/main" id="{4F64F3C6-3EC9-1C07-B523-C0BEDD9F1D1D}"/>
              </a:ext>
            </a:extLst>
          </p:cNvPr>
          <p:cNvSpPr>
            <a:spLocks noChangeArrowheads="1"/>
          </p:cNvSpPr>
          <p:nvPr/>
        </p:nvSpPr>
        <p:spPr bwMode="auto">
          <a:xfrm>
            <a:off x="304800" y="4070373"/>
            <a:ext cx="17678400"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514350" marR="0" lvl="0" indent="-51435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3200" b="1" i="0" u="none" strike="noStrike" cap="none" normalizeH="0" baseline="0" dirty="0">
                <a:ln>
                  <a:noFill/>
                </a:ln>
                <a:solidFill>
                  <a:schemeClr val="bg1"/>
                </a:solidFill>
                <a:effectLst/>
                <a:latin typeface="Arial" panose="020B0604020202020204" pitchFamily="34" charset="0"/>
              </a:rPr>
              <a:t>Handling Missing Values</a:t>
            </a:r>
            <a:endParaRPr kumimoji="0" lang="en-US" altLang="en-US" sz="3200" b="0" i="0" u="none" strike="noStrike" cap="none" normalizeH="0" baseline="0" dirty="0">
              <a:ln>
                <a:noFill/>
              </a:ln>
              <a:solidFill>
                <a:schemeClr val="bg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lang="en-US" altLang="en-US" sz="3200" dirty="0">
                <a:solidFill>
                  <a:schemeClr val="bg1"/>
                </a:solidFill>
                <a:latin typeface="Arial" panose="020B0604020202020204" pitchFamily="34" charset="0"/>
              </a:rPr>
              <a:t>	</a:t>
            </a:r>
            <a:r>
              <a:rPr kumimoji="0" lang="en-US" altLang="en-US" sz="3200" b="0" i="0" u="none" strike="noStrike" cap="none" normalizeH="0" baseline="0" dirty="0">
                <a:ln>
                  <a:noFill/>
                </a:ln>
                <a:solidFill>
                  <a:schemeClr val="bg1"/>
                </a:solidFill>
                <a:effectLst/>
                <a:latin typeface="Arial" panose="020B0604020202020204" pitchFamily="34" charset="0"/>
              </a:rPr>
              <a:t>Filled missing values using </a:t>
            </a:r>
            <a:r>
              <a:rPr kumimoji="0" lang="en-US" altLang="en-US" sz="3200" b="1" i="0" u="none" strike="noStrike" cap="none" normalizeH="0" baseline="0" dirty="0">
                <a:ln>
                  <a:noFill/>
                </a:ln>
                <a:solidFill>
                  <a:schemeClr val="bg1"/>
                </a:solidFill>
                <a:effectLst/>
                <a:latin typeface="Arial" panose="020B0604020202020204" pitchFamily="34" charset="0"/>
              </a:rPr>
              <a:t>mean imputation</a:t>
            </a:r>
            <a:r>
              <a:rPr kumimoji="0" lang="en-US" altLang="en-US" sz="3200" b="0" i="0" u="none" strike="noStrike" cap="none" normalizeH="0" baseline="0" dirty="0">
                <a:ln>
                  <a:noFill/>
                </a:ln>
                <a:solidFill>
                  <a:schemeClr val="bg1"/>
                </a:solidFill>
                <a:effectLst/>
                <a:latin typeface="Arial" panose="020B0604020202020204" pitchFamily="34" charset="0"/>
              </a:rPr>
              <a:t> for numerical columns (</a:t>
            </a:r>
            <a:r>
              <a:rPr kumimoji="0" lang="en-US" altLang="en-US" sz="3200" b="0" i="1" u="none" strike="noStrike" cap="none" normalizeH="0" baseline="0" dirty="0" err="1">
                <a:ln>
                  <a:noFill/>
                </a:ln>
                <a:solidFill>
                  <a:schemeClr val="bg1"/>
                </a:solidFill>
                <a:effectLst/>
                <a:latin typeface="Arial" panose="020B0604020202020204" pitchFamily="34" charset="0"/>
              </a:rPr>
              <a:t>Cost_of_the_Product</a:t>
            </a:r>
            <a:r>
              <a:rPr kumimoji="0" lang="en-US" altLang="en-US" sz="3200" b="0" i="1" u="none" strike="noStrike" cap="none" normalizeH="0" baseline="0" dirty="0">
                <a:ln>
                  <a:noFill/>
                </a:ln>
                <a:solidFill>
                  <a:schemeClr val="bg1"/>
                </a:solidFill>
                <a:effectLst/>
                <a:latin typeface="Arial" panose="020B0604020202020204" pitchFamily="34" charset="0"/>
              </a:rPr>
              <a:t>, 	</a:t>
            </a:r>
            <a:r>
              <a:rPr kumimoji="0" lang="en-US" altLang="en-US" sz="3200" b="0" i="1" u="none" strike="noStrike" cap="none" normalizeH="0" baseline="0" dirty="0" err="1">
                <a:ln>
                  <a:noFill/>
                </a:ln>
                <a:solidFill>
                  <a:schemeClr val="bg1"/>
                </a:solidFill>
                <a:effectLst/>
                <a:latin typeface="Arial" panose="020B0604020202020204" pitchFamily="34" charset="0"/>
              </a:rPr>
              <a:t>Weight_in_gms</a:t>
            </a:r>
            <a:r>
              <a:rPr kumimoji="0" lang="en-US" altLang="en-US" sz="3200" b="0" i="0" u="none" strike="noStrike" cap="none" normalizeH="0" baseline="0" dirty="0">
                <a:ln>
                  <a:noFill/>
                </a:ln>
                <a:solidFill>
                  <a:schemeClr val="bg1"/>
                </a:solidFill>
                <a:effectLst/>
                <a:latin typeface="Arial" panose="020B0604020202020204" pitchFamily="34" charset="0"/>
              </a:rPr>
              <a:t>) and </a:t>
            </a:r>
            <a:r>
              <a:rPr kumimoji="0" lang="en-US" altLang="en-US" sz="3200" b="1" i="0" u="none" strike="noStrike" cap="none" normalizeH="0" baseline="0" dirty="0">
                <a:ln>
                  <a:noFill/>
                </a:ln>
                <a:solidFill>
                  <a:schemeClr val="bg1"/>
                </a:solidFill>
                <a:effectLst/>
                <a:latin typeface="Arial" panose="020B0604020202020204" pitchFamily="34" charset="0"/>
              </a:rPr>
              <a:t>mode imputation</a:t>
            </a:r>
            <a:r>
              <a:rPr kumimoji="0" lang="en-US" altLang="en-US" sz="3200" b="0" i="0" u="none" strike="noStrike" cap="none" normalizeH="0" baseline="0" dirty="0">
                <a:ln>
                  <a:noFill/>
                </a:ln>
                <a:solidFill>
                  <a:schemeClr val="bg1"/>
                </a:solidFill>
                <a:effectLst/>
                <a:latin typeface="Arial" panose="020B0604020202020204" pitchFamily="34" charset="0"/>
              </a:rPr>
              <a:t> for categorical columns (</a:t>
            </a:r>
            <a:r>
              <a:rPr kumimoji="0" lang="en-US" altLang="en-US" sz="3200" b="0" i="1" u="none" strike="noStrike" cap="none" normalizeH="0" baseline="0" dirty="0" err="1">
                <a:ln>
                  <a:noFill/>
                </a:ln>
                <a:solidFill>
                  <a:schemeClr val="bg1"/>
                </a:solidFill>
                <a:effectLst/>
                <a:latin typeface="Arial" panose="020B0604020202020204" pitchFamily="34" charset="0"/>
              </a:rPr>
              <a:t>Product_importance</a:t>
            </a:r>
            <a:r>
              <a:rPr kumimoji="0" lang="en-US" altLang="en-US" sz="3200" b="0" i="0" u="none" strike="noStrike" cap="none" normalizeH="0" baseline="0" dirty="0">
                <a:ln>
                  <a:noFill/>
                </a:ln>
                <a:solidFill>
                  <a:schemeClr val="bg1"/>
                </a:solidFill>
                <a:effectLst/>
                <a:latin typeface="Arial" panose="020B0604020202020204" pitchFamily="34" charset="0"/>
              </a:rPr>
              <a:t>).</a:t>
            </a:r>
            <a:br>
              <a:rPr kumimoji="0" lang="en-US" altLang="en-US" sz="3200" b="0" i="0" u="none" strike="noStrike" cap="none" normalizeH="0" baseline="0" dirty="0">
                <a:ln>
                  <a:noFill/>
                </a:ln>
                <a:solidFill>
                  <a:schemeClr val="bg1"/>
                </a:solidFill>
                <a:effectLst/>
                <a:latin typeface="Arial" panose="020B0604020202020204" pitchFamily="34" charset="0"/>
              </a:rPr>
            </a:br>
            <a:endParaRPr lang="en-US" altLang="en-US" sz="3200" dirty="0">
              <a:solidFill>
                <a:schemeClr val="bg1"/>
              </a:solidFill>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US" sz="3200" b="1" i="0" u="none" strike="noStrike" cap="none" normalizeH="0" baseline="0" dirty="0">
                <a:ln>
                  <a:noFill/>
                </a:ln>
                <a:solidFill>
                  <a:schemeClr val="bg1"/>
                </a:solidFill>
                <a:effectLst/>
                <a:latin typeface="Arial" panose="020B0604020202020204" pitchFamily="34" charset="0"/>
              </a:rPr>
              <a:t>2.Duplicate &amp; Consistency Checks</a:t>
            </a:r>
            <a:endParaRPr kumimoji="0" lang="en-US" altLang="en-US" sz="3200" b="0" i="0" u="none" strike="noStrike" cap="none" normalizeH="0" baseline="0" dirty="0">
              <a:ln>
                <a:noFill/>
              </a:ln>
              <a:solidFill>
                <a:schemeClr val="bg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US" sz="3200" b="0" i="0" u="none" strike="noStrike" cap="none" normalizeH="0" baseline="0" dirty="0">
                <a:ln>
                  <a:noFill/>
                </a:ln>
                <a:solidFill>
                  <a:schemeClr val="bg1"/>
                </a:solidFill>
                <a:effectLst/>
                <a:latin typeface="Arial" panose="020B0604020202020204" pitchFamily="34" charset="0"/>
              </a:rPr>
              <a:t>	Verified dataset integrity by removing duplicate records and ensuring consistent data types 	across all columns.</a:t>
            </a:r>
            <a:br>
              <a:rPr kumimoji="0" lang="en-US" altLang="en-US" sz="3200" b="0" i="0" u="none" strike="noStrike" cap="none" normalizeH="0" baseline="0" dirty="0">
                <a:ln>
                  <a:noFill/>
                </a:ln>
                <a:solidFill>
                  <a:schemeClr val="bg1"/>
                </a:solidFill>
                <a:effectLst/>
                <a:latin typeface="Arial" panose="020B0604020202020204" pitchFamily="34" charset="0"/>
              </a:rPr>
            </a:br>
            <a:endParaRPr kumimoji="0" lang="en-US" altLang="en-US" sz="3200" b="0" i="0" u="none" strike="noStrike" cap="none" normalizeH="0" baseline="0" dirty="0">
              <a:ln>
                <a:noFill/>
              </a:ln>
              <a:solidFill>
                <a:schemeClr val="bg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US" sz="3200" b="1" i="0" u="none" strike="noStrike" cap="none" normalizeH="0" baseline="0" dirty="0">
                <a:ln>
                  <a:noFill/>
                </a:ln>
                <a:solidFill>
                  <a:schemeClr val="bg1"/>
                </a:solidFill>
                <a:effectLst/>
                <a:latin typeface="Arial" panose="020B0604020202020204" pitchFamily="34" charset="0"/>
              </a:rPr>
              <a:t>3.Encoding Categorical Variables</a:t>
            </a:r>
            <a:endParaRPr kumimoji="0" lang="en-US" altLang="en-US" sz="3200" b="0" i="0" u="none" strike="noStrike" cap="none" normalizeH="0" baseline="0" dirty="0">
              <a:ln>
                <a:noFill/>
              </a:ln>
              <a:solidFill>
                <a:schemeClr val="bg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US" sz="3200" b="0" i="0" u="none" strike="noStrike" cap="none" normalizeH="0" baseline="0" dirty="0">
                <a:ln>
                  <a:noFill/>
                </a:ln>
                <a:solidFill>
                  <a:schemeClr val="bg1"/>
                </a:solidFill>
                <a:effectLst/>
                <a:latin typeface="Arial" panose="020B0604020202020204" pitchFamily="34" charset="0"/>
              </a:rPr>
              <a:t>	Converted non-numeric attributes (</a:t>
            </a:r>
            <a:r>
              <a:rPr kumimoji="0" lang="en-US" altLang="en-US" sz="3200" b="0" i="1" u="none" strike="noStrike" cap="none" normalizeH="0" baseline="0" dirty="0" err="1">
                <a:ln>
                  <a:noFill/>
                </a:ln>
                <a:solidFill>
                  <a:schemeClr val="bg1"/>
                </a:solidFill>
                <a:effectLst/>
                <a:latin typeface="Arial" panose="020B0604020202020204" pitchFamily="34" charset="0"/>
              </a:rPr>
              <a:t>Warehouse_block</a:t>
            </a:r>
            <a:r>
              <a:rPr kumimoji="0" lang="en-US" altLang="en-US" sz="3200" b="0" i="1" u="none" strike="noStrike" cap="none" normalizeH="0" baseline="0" dirty="0">
                <a:ln>
                  <a:noFill/>
                </a:ln>
                <a:solidFill>
                  <a:schemeClr val="bg1"/>
                </a:solidFill>
                <a:effectLst/>
                <a:latin typeface="Arial" panose="020B0604020202020204" pitchFamily="34" charset="0"/>
              </a:rPr>
              <a:t>, </a:t>
            </a:r>
            <a:r>
              <a:rPr kumimoji="0" lang="en-US" altLang="en-US" sz="3200" b="0" i="1" u="none" strike="noStrike" cap="none" normalizeH="0" baseline="0" dirty="0" err="1">
                <a:ln>
                  <a:noFill/>
                </a:ln>
                <a:solidFill>
                  <a:schemeClr val="bg1"/>
                </a:solidFill>
                <a:effectLst/>
                <a:latin typeface="Arial" panose="020B0604020202020204" pitchFamily="34" charset="0"/>
              </a:rPr>
              <a:t>Mode_of_Shipment</a:t>
            </a:r>
            <a:r>
              <a:rPr kumimoji="0" lang="en-US" altLang="en-US" sz="3200" b="0" i="1" u="none" strike="noStrike" cap="none" normalizeH="0" baseline="0" dirty="0">
                <a:ln>
                  <a:noFill/>
                </a:ln>
                <a:solidFill>
                  <a:schemeClr val="bg1"/>
                </a:solidFill>
                <a:effectLst/>
                <a:latin typeface="Arial" panose="020B0604020202020204" pitchFamily="34" charset="0"/>
              </a:rPr>
              <a:t>, 	</a:t>
            </a:r>
            <a:r>
              <a:rPr kumimoji="0" lang="en-US" altLang="en-US" sz="3200" b="0" i="1" u="none" strike="noStrike" cap="none" normalizeH="0" baseline="0" dirty="0" err="1">
                <a:ln>
                  <a:noFill/>
                </a:ln>
                <a:solidFill>
                  <a:schemeClr val="bg1"/>
                </a:solidFill>
                <a:effectLst/>
                <a:latin typeface="Arial" panose="020B0604020202020204" pitchFamily="34" charset="0"/>
              </a:rPr>
              <a:t>Product_importance</a:t>
            </a:r>
            <a:r>
              <a:rPr kumimoji="0" lang="en-US" altLang="en-US" sz="3200" b="0" i="1" u="none" strike="noStrike" cap="none" normalizeH="0" baseline="0" dirty="0">
                <a:ln>
                  <a:noFill/>
                </a:ln>
                <a:solidFill>
                  <a:schemeClr val="bg1"/>
                </a:solidFill>
                <a:effectLst/>
                <a:latin typeface="Arial" panose="020B0604020202020204" pitchFamily="34" charset="0"/>
              </a:rPr>
              <a:t>, Gender</a:t>
            </a:r>
            <a:r>
              <a:rPr kumimoji="0" lang="en-US" altLang="en-US" sz="3200" b="0" i="0" u="none" strike="noStrike" cap="none" normalizeH="0" baseline="0" dirty="0">
                <a:ln>
                  <a:noFill/>
                </a:ln>
                <a:solidFill>
                  <a:schemeClr val="bg1"/>
                </a:solidFill>
                <a:effectLst/>
                <a:latin typeface="Arial" panose="020B0604020202020204" pitchFamily="34" charset="0"/>
              </a:rPr>
              <a:t>) into numeric form using </a:t>
            </a:r>
            <a:r>
              <a:rPr kumimoji="0" lang="en-US" altLang="en-US" sz="3200" b="1" i="0" u="none" strike="noStrike" cap="none" normalizeH="0" baseline="0" dirty="0">
                <a:ln>
                  <a:noFill/>
                </a:ln>
                <a:solidFill>
                  <a:schemeClr val="bg1"/>
                </a:solidFill>
                <a:effectLst/>
                <a:latin typeface="Arial" panose="020B0604020202020204" pitchFamily="34" charset="0"/>
              </a:rPr>
              <a:t>Label Encoding</a:t>
            </a:r>
            <a:r>
              <a:rPr kumimoji="0" lang="en-US" altLang="en-US" sz="3200" b="0" i="0" u="none" strike="noStrike" cap="none" normalizeH="0" baseline="0" dirty="0">
                <a:ln>
                  <a:noFill/>
                </a:ln>
                <a:solidFill>
                  <a:schemeClr val="bg1"/>
                </a:solidFill>
                <a:effectLst/>
                <a:latin typeface="Arial" panose="020B0604020202020204" pitchFamily="34" charset="0"/>
              </a:rPr>
              <a:t>.</a:t>
            </a:r>
          </a:p>
          <a:p>
            <a:pPr marL="514350" marR="0" lvl="0" indent="-51435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3200" b="0" i="0" u="none" strike="noStrike" cap="none" normalizeH="0" baseline="0" dirty="0">
              <a:ln>
                <a:noFill/>
              </a:ln>
              <a:solidFill>
                <a:schemeClr val="bg1"/>
              </a:solidFill>
              <a:effectLst/>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80CC8-B1A5-E5EB-3C02-9CA32DA911C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FEDC99D-B532-A0BE-7C1A-6C313FD0D993}"/>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a:extLst>
              <a:ext uri="{FF2B5EF4-FFF2-40B4-BE49-F238E27FC236}">
                <a16:creationId xmlns:a16="http://schemas.microsoft.com/office/drawing/2014/main" id="{102F4267-C3B9-BE02-DAB0-54819B83E8D3}"/>
              </a:ext>
            </a:extLst>
          </p:cNvPr>
          <p:cNvGrpSpPr/>
          <p:nvPr/>
        </p:nvGrpSpPr>
        <p:grpSpPr>
          <a:xfrm>
            <a:off x="-929855" y="-403539"/>
            <a:ext cx="13031377" cy="11141745"/>
            <a:chOff x="0" y="0"/>
            <a:chExt cx="3432132" cy="2934451"/>
          </a:xfrm>
        </p:grpSpPr>
        <p:sp>
          <p:nvSpPr>
            <p:cNvPr id="4" name="Freeform 4">
              <a:extLst>
                <a:ext uri="{FF2B5EF4-FFF2-40B4-BE49-F238E27FC236}">
                  <a16:creationId xmlns:a16="http://schemas.microsoft.com/office/drawing/2014/main" id="{1D2770D4-F3E4-B9F3-1E70-BC92A94434CB}"/>
                </a:ext>
              </a:extLst>
            </p:cNvPr>
            <p:cNvSpPr/>
            <p:nvPr/>
          </p:nvSpPr>
          <p:spPr>
            <a:xfrm>
              <a:off x="0" y="0"/>
              <a:ext cx="3432132" cy="2934451"/>
            </a:xfrm>
            <a:custGeom>
              <a:avLst/>
              <a:gdLst/>
              <a:ahLst/>
              <a:cxnLst/>
              <a:rect l="l" t="t" r="r" b="b"/>
              <a:pathLst>
                <a:path w="3432132" h="2934451">
                  <a:moveTo>
                    <a:pt x="0" y="0"/>
                  </a:moveTo>
                  <a:lnTo>
                    <a:pt x="3432132" y="0"/>
                  </a:lnTo>
                  <a:lnTo>
                    <a:pt x="3432132" y="2934451"/>
                  </a:lnTo>
                  <a:lnTo>
                    <a:pt x="0" y="2934451"/>
                  </a:lnTo>
                  <a:close/>
                </a:path>
              </a:pathLst>
            </a:custGeom>
            <a:gradFill rotWithShape="1">
              <a:gsLst>
                <a:gs pos="0">
                  <a:srgbClr val="FFFFFF">
                    <a:alpha val="100000"/>
                  </a:srgbClr>
                </a:gs>
                <a:gs pos="50000">
                  <a:srgbClr val="FFFFFF">
                    <a:alpha val="100000"/>
                  </a:srgbClr>
                </a:gs>
                <a:gs pos="100000">
                  <a:srgbClr val="FFFFFF">
                    <a:alpha val="0"/>
                  </a:srgbClr>
                </a:gs>
              </a:gsLst>
              <a:lin ang="0"/>
            </a:gradFill>
          </p:spPr>
        </p:sp>
        <p:sp>
          <p:nvSpPr>
            <p:cNvPr id="5" name="TextBox 5">
              <a:extLst>
                <a:ext uri="{FF2B5EF4-FFF2-40B4-BE49-F238E27FC236}">
                  <a16:creationId xmlns:a16="http://schemas.microsoft.com/office/drawing/2014/main" id="{93712A5C-2C4A-4923-A76E-7A532F918AB5}"/>
                </a:ext>
              </a:extLst>
            </p:cNvPr>
            <p:cNvSpPr txBox="1"/>
            <p:nvPr/>
          </p:nvSpPr>
          <p:spPr>
            <a:xfrm>
              <a:off x="0" y="-38100"/>
              <a:ext cx="3432132" cy="2972551"/>
            </a:xfrm>
            <a:prstGeom prst="rect">
              <a:avLst/>
            </a:prstGeom>
          </p:spPr>
          <p:txBody>
            <a:bodyPr lIns="50800" tIns="50800" rIns="50800" bIns="50800" rtlCol="0" anchor="ctr"/>
            <a:lstStyle/>
            <a:p>
              <a:pPr algn="ctr">
                <a:lnSpc>
                  <a:spcPts val="2566"/>
                </a:lnSpc>
              </a:pPr>
              <a:endParaRPr/>
            </a:p>
          </p:txBody>
        </p:sp>
      </p:grpSp>
      <p:sp>
        <p:nvSpPr>
          <p:cNvPr id="6" name="Freeform 6">
            <a:extLst>
              <a:ext uri="{FF2B5EF4-FFF2-40B4-BE49-F238E27FC236}">
                <a16:creationId xmlns:a16="http://schemas.microsoft.com/office/drawing/2014/main" id="{E25902A2-4DD4-9115-7CDB-C699802239BE}"/>
              </a:ext>
            </a:extLst>
          </p:cNvPr>
          <p:cNvSpPr/>
          <p:nvPr/>
        </p:nvSpPr>
        <p:spPr>
          <a:xfrm>
            <a:off x="1711939" y="837362"/>
            <a:ext cx="520660" cy="332276"/>
          </a:xfrm>
          <a:custGeom>
            <a:avLst/>
            <a:gdLst/>
            <a:ahLst/>
            <a:cxnLst/>
            <a:rect l="l" t="t" r="r" b="b"/>
            <a:pathLst>
              <a:path w="520660" h="332276">
                <a:moveTo>
                  <a:pt x="0" y="0"/>
                </a:moveTo>
                <a:lnTo>
                  <a:pt x="520660" y="0"/>
                </a:lnTo>
                <a:lnTo>
                  <a:pt x="520660" y="332276"/>
                </a:lnTo>
                <a:lnTo>
                  <a:pt x="0" y="332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a:extLst>
              <a:ext uri="{FF2B5EF4-FFF2-40B4-BE49-F238E27FC236}">
                <a16:creationId xmlns:a16="http://schemas.microsoft.com/office/drawing/2014/main" id="{6A7130F7-29E9-0F8D-F9B9-F475E4B7CCC1}"/>
              </a:ext>
            </a:extLst>
          </p:cNvPr>
          <p:cNvSpPr txBox="1"/>
          <p:nvPr/>
        </p:nvSpPr>
        <p:spPr>
          <a:xfrm>
            <a:off x="2385436" y="905284"/>
            <a:ext cx="1924300" cy="230832"/>
          </a:xfrm>
          <a:prstGeom prst="rect">
            <a:avLst/>
          </a:prstGeom>
        </p:spPr>
        <p:txBody>
          <a:bodyPr lIns="0" tIns="0" rIns="0" bIns="0" rtlCol="0" anchor="t">
            <a:spAutoFit/>
          </a:bodyPr>
          <a:lstStyle/>
          <a:p>
            <a:pPr algn="l">
              <a:lnSpc>
                <a:spcPts val="1841"/>
              </a:lnSpc>
            </a:pPr>
            <a:r>
              <a:rPr lang="en-US" sz="1737" b="1" dirty="0">
                <a:solidFill>
                  <a:srgbClr val="000000"/>
                </a:solidFill>
                <a:latin typeface="Montserrat Semi-Bold"/>
                <a:ea typeface="Montserrat Semi-Bold"/>
                <a:cs typeface="Montserrat Semi-Bold"/>
                <a:sym typeface="Montserrat Semi-Bold"/>
              </a:rPr>
              <a:t>Shipment Sure</a:t>
            </a:r>
          </a:p>
        </p:txBody>
      </p:sp>
      <p:sp>
        <p:nvSpPr>
          <p:cNvPr id="13" name="Freeform 13">
            <a:extLst>
              <a:ext uri="{FF2B5EF4-FFF2-40B4-BE49-F238E27FC236}">
                <a16:creationId xmlns:a16="http://schemas.microsoft.com/office/drawing/2014/main" id="{E4767F76-A382-68FA-EB41-EAA9ED2326F5}"/>
              </a:ext>
            </a:extLst>
          </p:cNvPr>
          <p:cNvSpPr/>
          <p:nvPr/>
        </p:nvSpPr>
        <p:spPr>
          <a:xfrm>
            <a:off x="15333339" y="8481535"/>
            <a:ext cx="846683" cy="484918"/>
          </a:xfrm>
          <a:custGeom>
            <a:avLst/>
            <a:gdLst/>
            <a:ahLst/>
            <a:cxnLst/>
            <a:rect l="l" t="t" r="r" b="b"/>
            <a:pathLst>
              <a:path w="846683" h="484918">
                <a:moveTo>
                  <a:pt x="0" y="0"/>
                </a:moveTo>
                <a:lnTo>
                  <a:pt x="846683" y="0"/>
                </a:lnTo>
                <a:lnTo>
                  <a:pt x="846683" y="484919"/>
                </a:lnTo>
                <a:lnTo>
                  <a:pt x="0" y="4849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5" name="Group 15">
            <a:extLst>
              <a:ext uri="{FF2B5EF4-FFF2-40B4-BE49-F238E27FC236}">
                <a16:creationId xmlns:a16="http://schemas.microsoft.com/office/drawing/2014/main" id="{22B8C289-D8EB-D4D4-33D0-A9BAC90C5987}"/>
              </a:ext>
            </a:extLst>
          </p:cNvPr>
          <p:cNvGrpSpPr/>
          <p:nvPr/>
        </p:nvGrpSpPr>
        <p:grpSpPr>
          <a:xfrm>
            <a:off x="-958208" y="2187718"/>
            <a:ext cx="21604407" cy="7832582"/>
            <a:chOff x="0" y="0"/>
            <a:chExt cx="5690050" cy="1067622"/>
          </a:xfrm>
        </p:grpSpPr>
        <p:sp>
          <p:nvSpPr>
            <p:cNvPr id="16" name="Freeform 16">
              <a:extLst>
                <a:ext uri="{FF2B5EF4-FFF2-40B4-BE49-F238E27FC236}">
                  <a16:creationId xmlns:a16="http://schemas.microsoft.com/office/drawing/2014/main" id="{7998825F-B27B-5F1A-4174-2816920031BB}"/>
                </a:ext>
              </a:extLst>
            </p:cNvPr>
            <p:cNvSpPr/>
            <p:nvPr/>
          </p:nvSpPr>
          <p:spPr>
            <a:xfrm>
              <a:off x="0" y="0"/>
              <a:ext cx="5690050" cy="1067622"/>
            </a:xfrm>
            <a:custGeom>
              <a:avLst/>
              <a:gdLst/>
              <a:ahLst/>
              <a:cxnLst/>
              <a:rect l="l" t="t" r="r" b="b"/>
              <a:pathLst>
                <a:path w="5690050" h="1067622">
                  <a:moveTo>
                    <a:pt x="0" y="0"/>
                  </a:moveTo>
                  <a:lnTo>
                    <a:pt x="5690050" y="0"/>
                  </a:lnTo>
                  <a:lnTo>
                    <a:pt x="5690050" y="1067622"/>
                  </a:lnTo>
                  <a:lnTo>
                    <a:pt x="0" y="1067622"/>
                  </a:lnTo>
                  <a:close/>
                </a:path>
              </a:pathLst>
            </a:custGeom>
            <a:solidFill>
              <a:srgbClr val="2C05F2"/>
            </a:solidFill>
          </p:spPr>
        </p:sp>
        <p:sp>
          <p:nvSpPr>
            <p:cNvPr id="17" name="TextBox 17">
              <a:extLst>
                <a:ext uri="{FF2B5EF4-FFF2-40B4-BE49-F238E27FC236}">
                  <a16:creationId xmlns:a16="http://schemas.microsoft.com/office/drawing/2014/main" id="{7A763D5E-09FC-B462-8F54-A566E19BB1BC}"/>
                </a:ext>
              </a:extLst>
            </p:cNvPr>
            <p:cNvSpPr txBox="1"/>
            <p:nvPr/>
          </p:nvSpPr>
          <p:spPr>
            <a:xfrm>
              <a:off x="0" y="19050"/>
              <a:ext cx="5690050" cy="1048572"/>
            </a:xfrm>
            <a:prstGeom prst="rect">
              <a:avLst/>
            </a:prstGeom>
          </p:spPr>
          <p:txBody>
            <a:bodyPr lIns="50800" tIns="50800" rIns="50800" bIns="50800" rtlCol="0" anchor="ctr"/>
            <a:lstStyle/>
            <a:p>
              <a:pPr algn="ctr">
                <a:lnSpc>
                  <a:spcPts val="1841"/>
                </a:lnSpc>
              </a:pPr>
              <a:endParaRPr/>
            </a:p>
          </p:txBody>
        </p:sp>
      </p:grpSp>
      <p:sp>
        <p:nvSpPr>
          <p:cNvPr id="23" name="Rectangle 1">
            <a:extLst>
              <a:ext uri="{FF2B5EF4-FFF2-40B4-BE49-F238E27FC236}">
                <a16:creationId xmlns:a16="http://schemas.microsoft.com/office/drawing/2014/main" id="{0F1B243A-9E5A-124B-7763-86D77AD4D510}"/>
              </a:ext>
            </a:extLst>
          </p:cNvPr>
          <p:cNvSpPr>
            <a:spLocks noChangeArrowheads="1"/>
          </p:cNvSpPr>
          <p:nvPr/>
        </p:nvSpPr>
        <p:spPr bwMode="auto">
          <a:xfrm>
            <a:off x="304800" y="3323834"/>
            <a:ext cx="17678400" cy="550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3200" b="1" i="0" u="none" strike="noStrike" cap="none" normalizeH="0" baseline="0" dirty="0">
                <a:ln>
                  <a:noFill/>
                </a:ln>
                <a:solidFill>
                  <a:schemeClr val="bg1"/>
                </a:solidFill>
                <a:effectLst/>
                <a:latin typeface="Arial" panose="020B0604020202020204" pitchFamily="34" charset="0"/>
              </a:rPr>
              <a:t>4.Feature Scaling / Normalization</a:t>
            </a:r>
            <a:endParaRPr kumimoji="0" lang="en-US" altLang="en-US" sz="32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3200" b="0" i="0" u="none" strike="noStrike" cap="none" normalizeH="0" baseline="0" dirty="0">
                <a:ln>
                  <a:noFill/>
                </a:ln>
                <a:solidFill>
                  <a:schemeClr val="bg1"/>
                </a:solidFill>
                <a:effectLst/>
                <a:latin typeface="Arial" panose="020B0604020202020204" pitchFamily="34" charset="0"/>
              </a:rPr>
              <a:t>	Standardized numerical features (</a:t>
            </a:r>
            <a:r>
              <a:rPr kumimoji="0" lang="en-US" altLang="en-US" sz="3200" b="0" i="1" u="none" strike="noStrike" cap="none" normalizeH="0" baseline="0" dirty="0" err="1">
                <a:ln>
                  <a:noFill/>
                </a:ln>
                <a:solidFill>
                  <a:schemeClr val="bg1"/>
                </a:solidFill>
                <a:effectLst/>
                <a:latin typeface="Arial" panose="020B0604020202020204" pitchFamily="34" charset="0"/>
              </a:rPr>
              <a:t>Cost_of_the_Product</a:t>
            </a:r>
            <a:r>
              <a:rPr kumimoji="0" lang="en-US" altLang="en-US" sz="3200" b="0" i="1" u="none" strike="noStrike" cap="none" normalizeH="0" baseline="0" dirty="0">
                <a:ln>
                  <a:noFill/>
                </a:ln>
                <a:solidFill>
                  <a:schemeClr val="bg1"/>
                </a:solidFill>
                <a:effectLst/>
                <a:latin typeface="Arial" panose="020B0604020202020204" pitchFamily="34" charset="0"/>
              </a:rPr>
              <a:t>, </a:t>
            </a:r>
            <a:r>
              <a:rPr kumimoji="0" lang="en-US" altLang="en-US" sz="3200" b="0" i="1" u="none" strike="noStrike" cap="none" normalizeH="0" baseline="0" dirty="0" err="1">
                <a:ln>
                  <a:noFill/>
                </a:ln>
                <a:solidFill>
                  <a:schemeClr val="bg1"/>
                </a:solidFill>
                <a:effectLst/>
                <a:latin typeface="Arial" panose="020B0604020202020204" pitchFamily="34" charset="0"/>
              </a:rPr>
              <a:t>Discount_offered</a:t>
            </a:r>
            <a:r>
              <a:rPr kumimoji="0" lang="en-US" altLang="en-US" sz="3200" b="0" i="1" u="none" strike="noStrike" cap="none" normalizeH="0" baseline="0" dirty="0">
                <a:ln>
                  <a:noFill/>
                </a:ln>
                <a:solidFill>
                  <a:schemeClr val="bg1"/>
                </a:solidFill>
                <a:effectLst/>
                <a:latin typeface="Arial" panose="020B0604020202020204" pitchFamily="34" charset="0"/>
              </a:rPr>
              <a:t>, </a:t>
            </a:r>
            <a:r>
              <a:rPr kumimoji="0" lang="en-US" altLang="en-US" sz="3200" b="0" i="1" u="none" strike="noStrike" cap="none" normalizeH="0" baseline="0" dirty="0" err="1">
                <a:ln>
                  <a:noFill/>
                </a:ln>
                <a:solidFill>
                  <a:schemeClr val="bg1"/>
                </a:solidFill>
                <a:effectLst/>
                <a:latin typeface="Arial" panose="020B0604020202020204" pitchFamily="34" charset="0"/>
              </a:rPr>
              <a:t>Weight_in_gms</a:t>
            </a:r>
            <a:r>
              <a:rPr kumimoji="0" lang="en-US" altLang="en-US" sz="3200" b="0" i="0" u="none" strike="noStrike" cap="none" normalizeH="0" baseline="0" dirty="0">
                <a:ln>
                  <a:noFill/>
                </a:ln>
                <a:solidFill>
                  <a:schemeClr val="bg1"/>
                </a:solidFill>
                <a:effectLst/>
                <a:latin typeface="Arial" panose="020B0604020202020204" pitchFamily="34" charset="0"/>
              </a:rPr>
              <a:t>) 	using </a:t>
            </a:r>
            <a:r>
              <a:rPr kumimoji="0" lang="en-US" altLang="en-US" sz="3200" b="1" i="0" u="none" strike="noStrike" cap="none" normalizeH="0" baseline="0" dirty="0" err="1">
                <a:ln>
                  <a:noFill/>
                </a:ln>
                <a:solidFill>
                  <a:schemeClr val="bg1"/>
                </a:solidFill>
                <a:effectLst/>
                <a:latin typeface="Arial" panose="020B0604020202020204" pitchFamily="34" charset="0"/>
              </a:rPr>
              <a:t>StandardScaler</a:t>
            </a:r>
            <a:r>
              <a:rPr kumimoji="0" lang="en-US" altLang="en-US" sz="3200" b="0" i="0" u="none" strike="noStrike" cap="none" normalizeH="0" baseline="0" dirty="0">
                <a:ln>
                  <a:noFill/>
                </a:ln>
                <a:solidFill>
                  <a:schemeClr val="bg1"/>
                </a:solidFill>
                <a:effectLst/>
                <a:latin typeface="Arial" panose="020B0604020202020204" pitchFamily="34" charset="0"/>
              </a:rPr>
              <a:t> to achieve uniform data range.</a:t>
            </a:r>
            <a:br>
              <a:rPr kumimoji="0" lang="en-US" altLang="en-US" sz="3200" b="0" i="0" u="none" strike="noStrike" cap="none" normalizeH="0" baseline="0" dirty="0">
                <a:ln>
                  <a:noFill/>
                </a:ln>
                <a:solidFill>
                  <a:schemeClr val="bg1"/>
                </a:solidFill>
                <a:effectLst/>
                <a:latin typeface="Arial" panose="020B0604020202020204" pitchFamily="34" charset="0"/>
              </a:rPr>
            </a:br>
            <a:endParaRPr kumimoji="0" lang="en-US" altLang="en-US" sz="32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3200" b="1" i="0" u="none" strike="noStrike" cap="none" normalizeH="0" baseline="0" dirty="0">
                <a:ln>
                  <a:noFill/>
                </a:ln>
                <a:solidFill>
                  <a:schemeClr val="bg1"/>
                </a:solidFill>
                <a:effectLst/>
                <a:latin typeface="Arial" panose="020B0604020202020204" pitchFamily="34" charset="0"/>
              </a:rPr>
              <a:t>5.Class Imbalance Handling</a:t>
            </a:r>
            <a:endParaRPr kumimoji="0" lang="en-US" altLang="en-US" sz="32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3200" b="0" i="0" u="none" strike="noStrike" cap="none" normalizeH="0" baseline="0" dirty="0">
                <a:ln>
                  <a:noFill/>
                </a:ln>
                <a:solidFill>
                  <a:schemeClr val="bg1"/>
                </a:solidFill>
                <a:effectLst/>
                <a:latin typeface="Arial" panose="020B0604020202020204" pitchFamily="34" charset="0"/>
              </a:rPr>
              <a:t>	Balanced the target variable (</a:t>
            </a:r>
            <a:r>
              <a:rPr kumimoji="0" lang="en-US" altLang="en-US" sz="3200" b="0" i="1" u="none" strike="noStrike" cap="none" normalizeH="0" baseline="0" dirty="0" err="1">
                <a:ln>
                  <a:noFill/>
                </a:ln>
                <a:solidFill>
                  <a:schemeClr val="bg1"/>
                </a:solidFill>
                <a:effectLst/>
                <a:latin typeface="Arial" panose="020B0604020202020204" pitchFamily="34" charset="0"/>
              </a:rPr>
              <a:t>Reached.on.Time_Y.N</a:t>
            </a:r>
            <a:r>
              <a:rPr kumimoji="0" lang="en-US" altLang="en-US" sz="3200" b="0" i="0" u="none" strike="noStrike" cap="none" normalizeH="0" baseline="0" dirty="0">
                <a:ln>
                  <a:noFill/>
                </a:ln>
                <a:solidFill>
                  <a:schemeClr val="bg1"/>
                </a:solidFill>
                <a:effectLst/>
                <a:latin typeface="Arial" panose="020B0604020202020204" pitchFamily="34" charset="0"/>
              </a:rPr>
              <a:t>) using </a:t>
            </a:r>
            <a:r>
              <a:rPr kumimoji="0" lang="en-US" altLang="en-US" sz="3200" b="1" i="0" u="none" strike="noStrike" cap="none" normalizeH="0" baseline="0" dirty="0">
                <a:ln>
                  <a:noFill/>
                </a:ln>
                <a:solidFill>
                  <a:schemeClr val="bg1"/>
                </a:solidFill>
                <a:effectLst/>
                <a:latin typeface="Arial" panose="020B0604020202020204" pitchFamily="34" charset="0"/>
              </a:rPr>
              <a:t>oversampling</a:t>
            </a:r>
            <a:r>
              <a:rPr kumimoji="0" lang="en-US" altLang="en-US" sz="3200" b="0" i="0" u="none" strike="noStrike" cap="none" normalizeH="0" baseline="0" dirty="0">
                <a:ln>
                  <a:noFill/>
                </a:ln>
                <a:solidFill>
                  <a:schemeClr val="bg1"/>
                </a:solidFill>
                <a:effectLst/>
                <a:latin typeface="Arial" panose="020B0604020202020204" pitchFamily="34" charset="0"/>
              </a:rPr>
              <a:t>, ensuring equal 	representation of both “On Time” and “Delayed” classes.</a:t>
            </a:r>
            <a:br>
              <a:rPr kumimoji="0" lang="en-US" altLang="en-US" sz="3200" b="0" i="0" u="none" strike="noStrike" cap="none" normalizeH="0" baseline="0" dirty="0">
                <a:ln>
                  <a:noFill/>
                </a:ln>
                <a:solidFill>
                  <a:schemeClr val="bg1"/>
                </a:solidFill>
                <a:effectLst/>
                <a:latin typeface="Arial" panose="020B0604020202020204" pitchFamily="34" charset="0"/>
              </a:rPr>
            </a:br>
            <a:endParaRPr kumimoji="0" lang="en-US" altLang="en-US" sz="32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3200" b="1" i="0" u="none" strike="noStrike" cap="none" normalizeH="0" baseline="0" dirty="0">
                <a:ln>
                  <a:noFill/>
                </a:ln>
                <a:solidFill>
                  <a:schemeClr val="bg1"/>
                </a:solidFill>
                <a:effectLst/>
                <a:latin typeface="Arial" panose="020B0604020202020204" pitchFamily="34" charset="0"/>
              </a:rPr>
              <a:t>6.Feature Engineering (Part of Preprocessing)</a:t>
            </a:r>
            <a:endParaRPr kumimoji="0" lang="en-US" altLang="en-US" sz="32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3200" b="0" i="0" u="none" strike="noStrike" cap="none" normalizeH="0" baseline="0" dirty="0">
                <a:ln>
                  <a:noFill/>
                </a:ln>
                <a:solidFill>
                  <a:schemeClr val="bg1"/>
                </a:solidFill>
                <a:effectLst/>
                <a:latin typeface="Arial" panose="020B0604020202020204" pitchFamily="34" charset="0"/>
              </a:rPr>
              <a:t>	Created a new feature — </a:t>
            </a:r>
            <a:r>
              <a:rPr kumimoji="0" lang="en-US" altLang="en-US" sz="3200" b="1" i="0" u="none" strike="noStrike" cap="none" normalizeH="0" baseline="0" dirty="0">
                <a:ln>
                  <a:noFill/>
                </a:ln>
                <a:solidFill>
                  <a:schemeClr val="bg1"/>
                </a:solidFill>
                <a:effectLst/>
                <a:latin typeface="Arial" panose="020B0604020202020204" pitchFamily="34" charset="0"/>
              </a:rPr>
              <a:t>Cost-to-Weight Ratio</a:t>
            </a:r>
            <a:r>
              <a:rPr kumimoji="0" lang="en-US" altLang="en-US" sz="3200" b="0" i="0" u="none" strike="noStrike" cap="none" normalizeH="0" baseline="0" dirty="0">
                <a:ln>
                  <a:noFill/>
                </a:ln>
                <a:solidFill>
                  <a:schemeClr val="bg1"/>
                </a:solidFill>
                <a:effectLst/>
                <a:latin typeface="Arial" panose="020B0604020202020204" pitchFamily="34" charset="0"/>
              </a:rPr>
              <a:t>, capturing the relationship between product 	cost and shipment weight for better predictive insights.</a:t>
            </a:r>
          </a:p>
        </p:txBody>
      </p:sp>
    </p:spTree>
    <p:extLst>
      <p:ext uri="{BB962C8B-B14F-4D97-AF65-F5344CB8AC3E}">
        <p14:creationId xmlns:p14="http://schemas.microsoft.com/office/powerpoint/2010/main" val="40356582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253</TotalTime>
  <Words>957</Words>
  <Application>Microsoft Office PowerPoint</Application>
  <PresentationFormat>Custom</PresentationFormat>
  <Paragraphs>120</Paragraphs>
  <Slides>18</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Wingdings</vt:lpstr>
      <vt:lpstr>Montserrat Ultra-Bold</vt:lpstr>
      <vt:lpstr>Montserrat Semi-Bold</vt:lpstr>
      <vt:lpstr>Arial</vt:lpstr>
      <vt:lpstr>Montserrat Heavy</vt:lpstr>
      <vt:lpstr>Montserrat</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Blue Minimalist Logistic Presentation</dc:title>
  <dc:creator>gladwin c bino</dc:creator>
  <cp:lastModifiedBy>GLADWIN C BINO</cp:lastModifiedBy>
  <cp:revision>4</cp:revision>
  <dcterms:created xsi:type="dcterms:W3CDTF">2006-08-16T00:00:00Z</dcterms:created>
  <dcterms:modified xsi:type="dcterms:W3CDTF">2025-11-10T09:32:02Z</dcterms:modified>
  <dc:identifier>DAG4BHSwqiE</dc:identifier>
</cp:coreProperties>
</file>